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15"/>
  </p:notesMasterIdLst>
  <p:handoutMasterIdLst>
    <p:handoutMasterId r:id="rId16"/>
  </p:handoutMasterIdLst>
  <p:sldIdLst>
    <p:sldId id="292" r:id="rId5"/>
    <p:sldId id="295" r:id="rId6"/>
    <p:sldId id="304" r:id="rId7"/>
    <p:sldId id="313" r:id="rId8"/>
    <p:sldId id="320" r:id="rId9"/>
    <p:sldId id="319" r:id="rId10"/>
    <p:sldId id="321" r:id="rId11"/>
    <p:sldId id="322" r:id="rId12"/>
    <p:sldId id="323" r:id="rId13"/>
    <p:sldId id="293" r:id="rId14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719"/>
    <a:srgbClr val="09081A"/>
    <a:srgbClr val="FBFCFC"/>
    <a:srgbClr val="FFFFFF"/>
    <a:srgbClr val="F5F5F5"/>
    <a:srgbClr val="FBFBFB"/>
    <a:srgbClr val="2E3D92"/>
    <a:srgbClr val="E79130"/>
    <a:srgbClr val="BE551A"/>
    <a:srgbClr val="F37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81" autoAdjust="0"/>
    <p:restoredTop sz="75413" autoAdjust="0"/>
  </p:normalViewPr>
  <p:slideViewPr>
    <p:cSldViewPr snapToGrid="0">
      <p:cViewPr varScale="1">
        <p:scale>
          <a:sx n="77" d="100"/>
          <a:sy n="77" d="100"/>
        </p:scale>
        <p:origin x="1544" y="176"/>
      </p:cViewPr>
      <p:guideLst/>
    </p:cSldViewPr>
  </p:slideViewPr>
  <p:outlineViewPr>
    <p:cViewPr>
      <p:scale>
        <a:sx n="33" d="100"/>
        <a:sy n="33" d="100"/>
      </p:scale>
      <p:origin x="0" y="-1096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404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30/10/25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30/10/25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Buongiorno a tutti,</a:t>
            </a:r>
            <a:br>
              <a:rPr lang="it-IT" dirty="0"/>
            </a:b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 </a:t>
            </a:r>
            <a:r>
              <a:rPr lang="it-IT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Sami Schiff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dell’Università di Padova, e oggi vi parlerò di come le tecnologie digitali – dalle app all’intelligenza artificiale – possano supportare il lavoro psicologico con i pazienti bariatrici.</a:t>
            </a:r>
            <a:br>
              <a:rPr lang="it-IT" dirty="0"/>
            </a:b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L’obiettivo è capire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integrare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questi strumenti nel percorso clinico, senza sostituire ma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rafforzando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la relazione terapeutica.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569766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Sappiamo che la chirurgia bariatrica richiede un follow-up multidisciplinare continuo.</a:t>
            </a:r>
            <a:br>
              <a:rPr lang="it-IT" dirty="0"/>
            </a:b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Fino al 30% dei pazienti sviluppa sintomi depressivi, ansia o disturbi alimentari dopo l’intervento.</a:t>
            </a:r>
            <a:br>
              <a:rPr lang="it-IT" dirty="0"/>
            </a:b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 le principali difficoltà troviamo: drop-out dai follow-up, ricadute nei comportamenti alimentari, e insoddisfazione per l’immagine corporea.</a:t>
            </a:r>
            <a:br>
              <a:rPr lang="it-IT" dirty="0"/>
            </a:b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tecnologie digitali – come telemedicina, app e wearable – permettono di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mantenere il contatto nel tempo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aumentare l’accessibilità e migliorare il monitoraggio.</a:t>
            </a:r>
            <a:br>
              <a:rPr lang="it-IT" dirty="0"/>
            </a:b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 devono essere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integrate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non alternative, al percorso clinico tradizionale.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39525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3 – Il panorama tecnologico</a:t>
            </a: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Oggi disponiamo di un vero e proprio ecosistema tecnologico.</a:t>
            </a:r>
            <a:b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Dalla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tele-psicologia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 tele-CBT, che consentono colloqui a distanza, alle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che permettono automonitoraggio,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reminder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gamification.</a:t>
            </a:r>
            <a:b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wearable devices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monitorano passi, sonno e frequenza cardiaca, offrendo dati utili per il team.</a:t>
            </a:r>
            <a:b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intelligenza artificiale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 il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machine learning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consentono di analizzare grandi quantità di informazioni per personalizzare il supporto e prevedere esiti.</a:t>
            </a:r>
            <a:b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infine la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realtà virtuale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 i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 cognitivi digitali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che potenziano il controllo sugli impulsi e l’immagine corporea.</a:t>
            </a:r>
            <a:b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Tutti strumenti complementari, che se ben integrati migliorano la continuità della cura.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3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55229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C474C-0AE0-C21F-9C55-152F1034C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15B1510-2BB5-C696-D36F-4699AB789D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0C461E0-A1D4-E500-C18D-0AB2843FEE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telemedicina ha dimostrato di essere uno strumento efficace, soprattutto dopo l’esperienza del COVID.</a:t>
            </a:r>
            <a:b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Permette di mantenere la continuità terapeutica, riduce il drop-out e abbatte le disuguaglianze di accesso.</a:t>
            </a:r>
            <a:b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 recenti mostrano che la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CBT telefonica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riduce il distress psicologico e i disturbi alimentari post-operatori, anche se non sempre incide direttamente sul peso.</a:t>
            </a:r>
            <a:b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Altri interventi telematici, come nel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progetto DEMETRA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migliorano l’aderenza e la qualità di vita.</a:t>
            </a:r>
            <a:b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messaggio è chiaro: il supporto a distanza funziona, se è ben strutturato e supervisionato.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4BB0D99-A135-0E0C-E876-E760C59063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4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61398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D2EA8-8930-C9AC-8906-405A3D7E5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683A9DD-C610-C781-BA1E-F4136DA2F4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B21B24B-976C-1391-7F1C-5AABE1772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 i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dispositivi indossabili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sono oggi alleati fondamentali per promuovere l’aderenza.</a:t>
            </a:r>
            <a:b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app consentono di monitorare alimentazione, umore e attività fisica in tempo reale, inviando </a:t>
            </a:r>
            <a:r>
              <a:rPr lang="it-IT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reminder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adattivi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 sfruttando la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gamification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per mantenere la motivazione.</a:t>
            </a:r>
            <a:b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wearable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come smartwatch o sensori, permettono invece un monitoraggio continuo e oggettivo di sonno, passi e frequenza cardiaca.</a:t>
            </a:r>
            <a:b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integrati con l’intelligenza artificiale, generano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profili personalizzati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 segnalano precocemente i rischi di ricaduta o scarsa aderenza.</a:t>
            </a:r>
            <a:b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 studi mostrano miglioramenti su BMI, attività fisica e continuità nel follow-up.</a:t>
            </a:r>
            <a:b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 la vera chiave è il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co-design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app e dispositivi devono essere sviluppati con il coinvolgimento diretto di pazienti e clinici.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D60AF37-7EE0-A4CF-3D7C-38E989EF61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5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246066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69AC3-2EAD-0CFB-7542-27AE4EC25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F352DE8-37DE-8057-E0F8-28B07C5E6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FC3611E-F63C-63B5-0FE6-332B3C4480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L’intelligenza artificiale sta rivoluzionando anche la medicina bariatrica.</a:t>
            </a:r>
            <a:br>
              <a:rPr lang="it-IT" dirty="0"/>
            </a:br>
            <a:r>
              <a:rPr lang="it-IT" dirty="0"/>
              <a:t>Gli algoritmi analizzano dati clinici, nutrizionali e psicologici, e riescono a </a:t>
            </a:r>
            <a:r>
              <a:rPr lang="it-IT" b="1" dirty="0"/>
              <a:t>predire</a:t>
            </a:r>
            <a:r>
              <a:rPr lang="it-IT" dirty="0"/>
              <a:t> chi rischia un “weight </a:t>
            </a:r>
            <a:r>
              <a:rPr lang="it-IT" dirty="0" err="1"/>
              <a:t>regain</a:t>
            </a:r>
            <a:r>
              <a:rPr lang="it-IT" dirty="0"/>
              <a:t>”, una depressione post-operatoria o l’abbandono del follow-up.</a:t>
            </a:r>
            <a:br>
              <a:rPr lang="it-IT" dirty="0"/>
            </a:br>
            <a:r>
              <a:rPr lang="it-IT" dirty="0"/>
              <a:t>Alcuni modelli raggiungono un’accuratezza superiore all’80%.</a:t>
            </a:r>
            <a:br>
              <a:rPr lang="it-IT" dirty="0"/>
            </a:br>
            <a:r>
              <a:rPr lang="it-IT" dirty="0"/>
              <a:t>Questi strumenti aiutano il team a </a:t>
            </a:r>
            <a:r>
              <a:rPr lang="it-IT" b="1" dirty="0"/>
              <a:t>intervenire in anticipo</a:t>
            </a:r>
            <a:r>
              <a:rPr lang="it-IT" dirty="0"/>
              <a:t>, ma richiedono </a:t>
            </a:r>
            <a:r>
              <a:rPr lang="it-IT" b="1" dirty="0"/>
              <a:t>trasparenza, validazione clinica e supervisione umana</a:t>
            </a:r>
            <a:r>
              <a:rPr lang="it-IT" dirty="0"/>
              <a:t>.</a:t>
            </a:r>
            <a:br>
              <a:rPr lang="it-IT" dirty="0"/>
            </a:br>
            <a:r>
              <a:rPr lang="it-IT" dirty="0"/>
              <a:t>L’IA deve essere un </a:t>
            </a:r>
            <a:r>
              <a:rPr lang="it-IT" b="1" dirty="0"/>
              <a:t>supporto decisionale</a:t>
            </a:r>
            <a:r>
              <a:rPr lang="it-IT" dirty="0"/>
              <a:t>, non un sostituto del terapeuta.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DB5ED09-B854-5D48-09EF-068245121E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6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18813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B94D9-36CB-0569-19DA-7E029CC4E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549B0E3-0137-A6FC-4475-8ADCAACC0C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8745710-096B-5808-C235-F278FCDE0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r>
              <a:rPr lang="it-IT" dirty="0"/>
              <a:t>I chatbot basati su modelli linguistici di grande scala, come i LLM, possono fornire </a:t>
            </a:r>
            <a:r>
              <a:rPr lang="it-IT" b="1" dirty="0"/>
              <a:t>psicoeducazione personalizzata</a:t>
            </a:r>
            <a:r>
              <a:rPr lang="it-IT" dirty="0"/>
              <a:t>, screening di base e supporto motivazionale continuo.</a:t>
            </a:r>
            <a:br>
              <a:rPr lang="it-IT" dirty="0"/>
            </a:br>
            <a:r>
              <a:rPr lang="it-IT" dirty="0"/>
              <a:t>Tuttavia, comportano rischi: possono generare risposte non </a:t>
            </a:r>
            <a:r>
              <a:rPr lang="it-IT" dirty="0" err="1"/>
              <a:t>evidence-based</a:t>
            </a:r>
            <a:r>
              <a:rPr lang="it-IT" dirty="0"/>
              <a:t>, amplificare </a:t>
            </a:r>
            <a:r>
              <a:rPr lang="it-IT" dirty="0" err="1"/>
              <a:t>bias</a:t>
            </a:r>
            <a:r>
              <a:rPr lang="it-IT" dirty="0"/>
              <a:t> culturali e ridurre l’empatia.</a:t>
            </a:r>
            <a:br>
              <a:rPr lang="it-IT" dirty="0"/>
            </a:br>
            <a:r>
              <a:rPr lang="it-IT" dirty="0"/>
              <a:t>Inoltre, la gestione della privacy e dei dati sensibili resta una sfida importante.</a:t>
            </a:r>
            <a:br>
              <a:rPr lang="it-IT" dirty="0"/>
            </a:br>
            <a:r>
              <a:rPr lang="it-IT" dirty="0"/>
              <a:t>Quindi il loro uso deve essere </a:t>
            </a:r>
            <a:r>
              <a:rPr lang="it-IT" b="1" dirty="0"/>
              <a:t>clinicamente supervisionato</a:t>
            </a:r>
            <a:r>
              <a:rPr lang="it-IT" dirty="0"/>
              <a:t> e limitato a funzioni di supporto o triage, mai a diagnosi o terapia autonoma.</a:t>
            </a:r>
          </a:p>
          <a:p>
            <a:br>
              <a:rPr lang="it-IT" dirty="0"/>
            </a:br>
            <a:br>
              <a:rPr lang="it-IT" dirty="0"/>
            </a:b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C70C76-E59E-9F7F-8167-8F539D580F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7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72305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53B92-7EAD-E225-9102-22D994B6C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64B451E-9E51-FD72-1378-C54B50091E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594FCED-BD2A-FAA4-675C-A794113D9D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La realtà virtuale e i training cognitivi digitali rappresentano la frontiera più innovativa.</a:t>
            </a:r>
            <a:br>
              <a:rPr lang="it-IT" dirty="0"/>
            </a:br>
            <a:r>
              <a:rPr lang="it-IT" dirty="0"/>
              <a:t>La VR può essere usata per </a:t>
            </a:r>
            <a:r>
              <a:rPr lang="it-IT" b="1" dirty="0"/>
              <a:t>esposizioni controllate a stimoli alimentari</a:t>
            </a:r>
            <a:r>
              <a:rPr lang="it-IT" dirty="0"/>
              <a:t>, per migliorare la regolazione emotiva o lavorare sull’immagine corporea.</a:t>
            </a:r>
            <a:br>
              <a:rPr lang="it-IT" dirty="0"/>
            </a:br>
            <a:r>
              <a:rPr lang="it-IT" dirty="0"/>
              <a:t>I training di controllo inibitorio, invece, aiutano il paziente a resistere agli stimoli di cibo ipercalorico.</a:t>
            </a:r>
            <a:br>
              <a:rPr lang="it-IT" dirty="0"/>
            </a:br>
            <a:r>
              <a:rPr lang="it-IT" dirty="0"/>
              <a:t>Sono ancora strumenti sperimentali, ma molto promettenti, soprattutto se integrati con la CBT tradizionale.</a:t>
            </a:r>
          </a:p>
          <a:p>
            <a:br>
              <a:rPr lang="it-IT" dirty="0"/>
            </a:b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300F7D8-25A8-F16F-4A38-EF731FF3CA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8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70005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BD27D-BF4E-867B-87B2-C108EB5E9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0CD92D4-C36C-31DE-CFE1-43C1967F5F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320C84E-8548-A65B-61E0-5480DFF442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futuro del supporto psicologico sarà </a:t>
            </a:r>
            <a:r>
              <a:rPr lang="it-IT" b="1" dirty="0"/>
              <a:t>ibrido: umano e digitale</a:t>
            </a:r>
            <a:r>
              <a:rPr lang="it-IT" dirty="0"/>
              <a:t>.</a:t>
            </a:r>
            <a:br>
              <a:rPr lang="it-IT" dirty="0"/>
            </a:br>
            <a:r>
              <a:rPr lang="it-IT" dirty="0"/>
              <a:t>Avremo IA predittiva, chatbot supervisionati, realtà virtuale e strumenti digitali terapeutici, ma sempre sotto la guida empatica del clinico.</a:t>
            </a:r>
            <a:br>
              <a:rPr lang="it-IT" dirty="0"/>
            </a:br>
            <a:r>
              <a:rPr lang="it-IT" dirty="0"/>
              <a:t>La tecnologia non sostituisce la relazione terapeutica: la </a:t>
            </a:r>
            <a:r>
              <a:rPr lang="it-IT" b="1" dirty="0"/>
              <a:t>amplia e la rende più continua</a:t>
            </a:r>
            <a:r>
              <a:rPr lang="it-IT" dirty="0"/>
              <a:t>.</a:t>
            </a:r>
            <a:br>
              <a:rPr lang="it-IT" dirty="0"/>
            </a:br>
            <a:r>
              <a:rPr lang="it-IT" dirty="0"/>
              <a:t>Resta essenziale mantenere la </a:t>
            </a:r>
            <a:r>
              <a:rPr lang="it-IT" b="1" dirty="0"/>
              <a:t>centralità del paziente</a:t>
            </a:r>
            <a:r>
              <a:rPr lang="it-IT" dirty="0"/>
              <a:t> e l’etica nella gestione dei dati e delle decisioni.</a:t>
            </a:r>
            <a:br>
              <a:rPr lang="it-IT" dirty="0"/>
            </a:br>
            <a:r>
              <a:rPr lang="it-IT" dirty="0"/>
              <a:t>Come ricorda Lawrence: </a:t>
            </a:r>
            <a:r>
              <a:rPr lang="it-IT" i="1" dirty="0"/>
              <a:t>“L’IA può parlare, ma non può ascoltare con empatia; può imparare, ma non può comprendere il dolore.”</a:t>
            </a:r>
            <a:br>
              <a:rPr lang="it-IT" dirty="0"/>
            </a:br>
            <a:r>
              <a:rPr lang="it-IT" dirty="0"/>
              <a:t>Ed è proprio questa differenza che ci ricorda cosa significa davvero “cura”.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539BAA-6DEA-BB60-97E7-2052F2B3E1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9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3861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30/10/25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2418423A-F070-9E46-5DF3-5FFC12C9860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2106DEA2-E3F0-AEEA-6323-A7D380213756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E7E95A1-538C-37CE-0423-105154F9F6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30/10/25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30/10/25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A909E4F4-6E58-4C99-8FCB-E2B2E6880C4E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AB5AAC35-FC9A-7D6C-E995-70B1B8321543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B8947C3A-81D2-A03E-7BF6-49FB46C37F0C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52D582F-91B7-6EB1-B40E-4A6EAD996F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5671555F-2DFC-47F0-DBB7-C9D4CFB987A9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4AC9BAFC-B67E-FCCC-1BBB-B1DE5721C73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0FB7B71-E71A-A43D-D029-E705FD4958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30/10/25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9BC07667-3D77-6EF7-246F-F0E7E9E76BF6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2B17930C-3847-9F26-27A2-EE4E4A96226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C724DCC-6C89-226F-7AD0-1226D3E15E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30/10/25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7EEC3F92-4A54-DA7A-6F17-53A8870AF276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4EF7AB09-11A1-55CE-B0F1-2BC1CD44CC8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77A4CEA7-018A-963E-FBCC-C6BED07C874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15ACA79-3695-D739-C1D9-69A5F22B6E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FF709F57-FEE0-F7FD-3E3C-251BED19B58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EBDD05CD-2E8E-1DD1-6F96-82E2EC0B2BCC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D655102-F5D6-949F-E581-D3EC685F6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30/10/25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6936F244-16B1-DA2A-F8DF-60F1BC1D65D0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7A7A9724-8902-6773-83E8-B1DFC2E443E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82D584EA-4D4C-4BA5-C802-26C086B1459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496DF1F4-DD0D-99DD-56BB-201DCBBB59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2B019930-B47E-D329-19C9-7490B828CAD3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4" name="Parallelogramma 14">
              <a:extLst>
                <a:ext uri="{FF2B5EF4-FFF2-40B4-BE49-F238E27FC236}">
                  <a16:creationId xmlns:a16="http://schemas.microsoft.com/office/drawing/2014/main" id="{7ECB0B23-A808-1046-6965-3506D9AD56C2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A8D4ED4B-6849-A910-856D-3C32E1F58F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30/10/25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30/10/25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30/10/25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30/10/25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30/10/25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61187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30/10/25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76840" y="0"/>
            <a:ext cx="153926" cy="6858000"/>
          </a:xfrm>
          <a:prstGeom prst="rect">
            <a:avLst/>
          </a:prstGeom>
          <a:solidFill>
            <a:srgbClr val="2E3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B49A922-E9AC-864A-C0FD-86D75E2B13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7" y="3841"/>
            <a:ext cx="4881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30/10/25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30/10/25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3192690B-F0F1-05EE-C428-3AAA2F362F65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683888F4-0FA7-5D55-0AE0-C664E73F9EA7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ED9A453-B0F3-88AD-3B39-D56D635EFD98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98033E15-A12A-6594-130E-80F0CD01F2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1CCF69A2-C197-BA82-4951-CA51653F0E51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C7AFB1F7-9EFC-07A2-E97E-943708F49EC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7D327C5E-9E84-FB89-BB3C-07998D2797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30/10/25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D9EA996D-4047-F110-2CA6-C8971FCA83F7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45484F79-E4D3-53F6-36D8-4C5C0DEE1B9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7AF5567F-566E-277B-3C1B-A7EC75968769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CEB6C800-DA9E-A4C9-4124-EA6328801F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30/10/25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E34F9DA6-2E1F-35EE-F5BC-AE7D33A64354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09D3B8B2-D71C-EF3D-506A-2A57F7BD29A1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A5D1CF0-1D2B-A1C0-45F2-0A6FF78050E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BE25E09-1F98-F881-F19B-829F52969B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30/10/25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5A08AA0-3B13-6134-3D6B-3A364C13954C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6F77EB52-892A-0092-6498-F8B104F1C7A9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D2A55855-B5DC-CAD4-E6F6-BC1ABAE5E3A5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B521CE2C-F458-53E6-15A4-3DDF32EA67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30/10/25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7C265325-6F9C-85D0-B0E3-B67B79A71EFB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0F8495D8-D76B-C6E5-2386-59639E58D39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EE2559C6-9DA2-3A38-C40B-D414A5CFA47E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4AD1E231-96D8-8062-91A5-4288B1B3A5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30/10/25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3BF1989-943E-5095-52C1-5D54A4F57E6A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3DB00B3A-C73C-FEF7-D0EA-50032E3A0EDB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1B142B75-6E1A-3326-7672-BF16E2BEC6CD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1CDA020C-77E6-4573-D69A-C399851DF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>
            <a:extLst>
              <a:ext uri="{FF2B5EF4-FFF2-40B4-BE49-F238E27FC236}">
                <a16:creationId xmlns:a16="http://schemas.microsoft.com/office/drawing/2014/main" id="{19B7BF6A-3EF9-279C-05CD-62BA2EE27242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FAB8DF2-5E8E-AAC9-5CFB-04F9609C1AF6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D1867750-EA89-EFEA-40CB-4FA8E18FEF5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5C1440DD-F731-6E48-65CC-2D288A20D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6C7DC939-7217-A60C-AAE6-CFC9326765EE}"/>
              </a:ext>
            </a:extLst>
          </p:cNvPr>
          <p:cNvGrpSpPr/>
          <p:nvPr userDrawn="1"/>
        </p:nvGrpSpPr>
        <p:grpSpPr>
          <a:xfrm>
            <a:off x="8166735" y="10623"/>
            <a:ext cx="2857500" cy="6119550"/>
            <a:chOff x="4425159" y="10623"/>
            <a:chExt cx="2857500" cy="6119550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AF082EE3-41AA-4817-A1CC-C33DDB8F675F}"/>
                </a:ext>
              </a:extLst>
            </p:cNvPr>
            <p:cNvSpPr/>
            <p:nvPr userDrawn="1"/>
          </p:nvSpPr>
          <p:spPr>
            <a:xfrm>
              <a:off x="4425159" y="10623"/>
              <a:ext cx="2857500" cy="6119550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CCC9D6E-2F2B-2AA8-15B1-DBEAB565E1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25164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30/10/25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E5BF0961-A70C-D79A-DF8E-DE4FF7A0A45D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9" name="Parallelogramma 14">
              <a:extLst>
                <a:ext uri="{FF2B5EF4-FFF2-40B4-BE49-F238E27FC236}">
                  <a16:creationId xmlns:a16="http://schemas.microsoft.com/office/drawing/2014/main" id="{F0532277-D603-17CA-7706-8AFB3C60BD4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D65EBDA1-EBE9-0CCF-A58A-C842DB8BEE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ami.schiff@unipd.i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7360" y="660477"/>
            <a:ext cx="5608320" cy="2806369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it-IT" sz="4000" dirty="0">
                <a:solidFill>
                  <a:srgbClr val="304297"/>
                </a:solidFill>
              </a:rPr>
              <a:t>Dall’AI alle APP</a:t>
            </a:r>
            <a:br>
              <a:rPr lang="it-IT" sz="3000" dirty="0">
                <a:solidFill>
                  <a:srgbClr val="304297"/>
                </a:solidFill>
              </a:rPr>
            </a:br>
            <a:r>
              <a:rPr lang="it-IT" sz="3000" dirty="0">
                <a:solidFill>
                  <a:srgbClr val="304297"/>
                </a:solidFill>
              </a:rPr>
              <a:t>Come usare la tecnologia per il supporto psicologico dei pazienti bariatrici?</a:t>
            </a: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E91E64D9-0BB4-FE7E-AFAD-4880A78CA279}"/>
              </a:ext>
            </a:extLst>
          </p:cNvPr>
          <p:cNvGrpSpPr/>
          <p:nvPr/>
        </p:nvGrpSpPr>
        <p:grpSpPr>
          <a:xfrm>
            <a:off x="10441041" y="2346950"/>
            <a:ext cx="4412396" cy="4003548"/>
            <a:chOff x="0" y="0"/>
            <a:chExt cx="812800" cy="812800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11AB8A4E-0FE3-4057-9470-5FC5DBF319B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C4390782-6135-11D9-642B-E7520838F91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7" name="Freeform 8">
            <a:extLst>
              <a:ext uri="{FF2B5EF4-FFF2-40B4-BE49-F238E27FC236}">
                <a16:creationId xmlns:a16="http://schemas.microsoft.com/office/drawing/2014/main" id="{CAB6FA3A-CE0A-F680-F322-AC3DC2BB4E2E}"/>
              </a:ext>
            </a:extLst>
          </p:cNvPr>
          <p:cNvSpPr/>
          <p:nvPr/>
        </p:nvSpPr>
        <p:spPr>
          <a:xfrm flipH="1">
            <a:off x="10790880" y="4583230"/>
            <a:ext cx="1411487" cy="2286962"/>
          </a:xfrm>
          <a:custGeom>
            <a:avLst/>
            <a:gdLst/>
            <a:ahLst/>
            <a:cxnLst/>
            <a:rect l="l" t="t" r="r" b="b"/>
            <a:pathLst>
              <a:path w="2469284" h="4409435">
                <a:moveTo>
                  <a:pt x="2469283" y="0"/>
                </a:moveTo>
                <a:lnTo>
                  <a:pt x="0" y="0"/>
                </a:lnTo>
                <a:lnTo>
                  <a:pt x="0" y="4409435"/>
                </a:lnTo>
                <a:lnTo>
                  <a:pt x="2469283" y="4409435"/>
                </a:lnTo>
                <a:lnTo>
                  <a:pt x="246928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8" name="Group 16">
            <a:extLst>
              <a:ext uri="{FF2B5EF4-FFF2-40B4-BE49-F238E27FC236}">
                <a16:creationId xmlns:a16="http://schemas.microsoft.com/office/drawing/2014/main" id="{DDD27BC4-688C-9BE8-5DEA-75BEE70D709B}"/>
              </a:ext>
            </a:extLst>
          </p:cNvPr>
          <p:cNvGrpSpPr/>
          <p:nvPr/>
        </p:nvGrpSpPr>
        <p:grpSpPr>
          <a:xfrm>
            <a:off x="7530702" y="380479"/>
            <a:ext cx="491634" cy="173011"/>
            <a:chOff x="0" y="0"/>
            <a:chExt cx="1146765" cy="444771"/>
          </a:xfrm>
        </p:grpSpPr>
        <p:grpSp>
          <p:nvGrpSpPr>
            <p:cNvPr id="9" name="Group 17">
              <a:extLst>
                <a:ext uri="{FF2B5EF4-FFF2-40B4-BE49-F238E27FC236}">
                  <a16:creationId xmlns:a16="http://schemas.microsoft.com/office/drawing/2014/main" id="{2ACA7108-35AD-613E-D43F-391874AE2DAB}"/>
                </a:ext>
              </a:extLst>
            </p:cNvPr>
            <p:cNvGrpSpPr/>
            <p:nvPr/>
          </p:nvGrpSpPr>
          <p:grpSpPr>
            <a:xfrm>
              <a:off x="0" y="0"/>
              <a:ext cx="444771" cy="444771"/>
              <a:chOff x="0" y="0"/>
              <a:chExt cx="812800" cy="812800"/>
            </a:xfrm>
          </p:grpSpPr>
          <p:sp>
            <p:nvSpPr>
              <p:cNvPr id="13" name="Freeform 18">
                <a:extLst>
                  <a:ext uri="{FF2B5EF4-FFF2-40B4-BE49-F238E27FC236}">
                    <a16:creationId xmlns:a16="http://schemas.microsoft.com/office/drawing/2014/main" id="{1075210D-6D90-A92F-64C9-7BCFED035C5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" name="TextBox 19">
                <a:extLst>
                  <a:ext uri="{FF2B5EF4-FFF2-40B4-BE49-F238E27FC236}">
                    <a16:creationId xmlns:a16="http://schemas.microsoft.com/office/drawing/2014/main" id="{DDDC4AA7-D96D-EDF4-D7A4-48B8D0F158F2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grpSp>
          <p:nvGrpSpPr>
            <p:cNvPr id="10" name="Group 20">
              <a:extLst>
                <a:ext uri="{FF2B5EF4-FFF2-40B4-BE49-F238E27FC236}">
                  <a16:creationId xmlns:a16="http://schemas.microsoft.com/office/drawing/2014/main" id="{11BB83C6-B6E7-F72E-5F5E-8484962F3E06}"/>
                </a:ext>
              </a:extLst>
            </p:cNvPr>
            <p:cNvGrpSpPr/>
            <p:nvPr/>
          </p:nvGrpSpPr>
          <p:grpSpPr>
            <a:xfrm>
              <a:off x="701994" y="0"/>
              <a:ext cx="444771" cy="444771"/>
              <a:chOff x="0" y="0"/>
              <a:chExt cx="812800" cy="812800"/>
            </a:xfrm>
          </p:grpSpPr>
          <p:sp>
            <p:nvSpPr>
              <p:cNvPr id="11" name="Freeform 21">
                <a:extLst>
                  <a:ext uri="{FF2B5EF4-FFF2-40B4-BE49-F238E27FC236}">
                    <a16:creationId xmlns:a16="http://schemas.microsoft.com/office/drawing/2014/main" id="{31CDAE94-E268-13B6-849D-A173CAAB5B6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" name="TextBox 22">
                <a:extLst>
                  <a:ext uri="{FF2B5EF4-FFF2-40B4-BE49-F238E27FC236}">
                    <a16:creationId xmlns:a16="http://schemas.microsoft.com/office/drawing/2014/main" id="{4D822540-FBAD-5FE7-7E51-31166821ADE6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</p:grpSp>
      <p:sp>
        <p:nvSpPr>
          <p:cNvPr id="15" name="Freeform 24">
            <a:extLst>
              <a:ext uri="{FF2B5EF4-FFF2-40B4-BE49-F238E27FC236}">
                <a16:creationId xmlns:a16="http://schemas.microsoft.com/office/drawing/2014/main" id="{CF5B71CF-4025-F2F1-D8D6-3F08098EFA3E}"/>
              </a:ext>
            </a:extLst>
          </p:cNvPr>
          <p:cNvSpPr/>
          <p:nvPr/>
        </p:nvSpPr>
        <p:spPr>
          <a:xfrm flipH="1">
            <a:off x="5093546" y="5341661"/>
            <a:ext cx="2876673" cy="1520260"/>
          </a:xfrm>
          <a:custGeom>
            <a:avLst/>
            <a:gdLst/>
            <a:ahLst/>
            <a:cxnLst/>
            <a:rect l="l" t="t" r="r" b="b"/>
            <a:pathLst>
              <a:path w="5028609" h="3130309">
                <a:moveTo>
                  <a:pt x="5028609" y="0"/>
                </a:moveTo>
                <a:lnTo>
                  <a:pt x="0" y="0"/>
                </a:lnTo>
                <a:lnTo>
                  <a:pt x="0" y="3130309"/>
                </a:lnTo>
                <a:lnTo>
                  <a:pt x="5028609" y="3130309"/>
                </a:lnTo>
                <a:lnTo>
                  <a:pt x="502860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8" name="Sottotitolo 3">
            <a:extLst>
              <a:ext uri="{FF2B5EF4-FFF2-40B4-BE49-F238E27FC236}">
                <a16:creationId xmlns:a16="http://schemas.microsoft.com/office/drawing/2014/main" id="{49E1CD0F-522E-1046-2DE7-33879EF5DF3F}"/>
              </a:ext>
            </a:extLst>
          </p:cNvPr>
          <p:cNvSpPr txBox="1">
            <a:spLocks/>
          </p:cNvSpPr>
          <p:nvPr/>
        </p:nvSpPr>
        <p:spPr>
          <a:xfrm>
            <a:off x="5547360" y="3706253"/>
            <a:ext cx="6071616" cy="1279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None/>
              <a:defRPr sz="2400" kern="12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>
                <a:solidFill>
                  <a:srgbClr val="E79130"/>
                </a:solidFill>
              </a:rPr>
              <a:t>Sami Schiff </a:t>
            </a:r>
            <a:r>
              <a:rPr lang="it-IT" b="1" dirty="0" err="1">
                <a:solidFill>
                  <a:srgbClr val="E79130"/>
                </a:solidFill>
              </a:rPr>
              <a:t>PsyD</a:t>
            </a:r>
            <a:r>
              <a:rPr lang="it-IT" b="1" dirty="0">
                <a:solidFill>
                  <a:srgbClr val="E79130"/>
                </a:solidFill>
              </a:rPr>
              <a:t>, PHD</a:t>
            </a:r>
          </a:p>
          <a:p>
            <a:r>
              <a:rPr lang="it-IT" b="1" dirty="0">
                <a:solidFill>
                  <a:srgbClr val="E79130"/>
                </a:solidFill>
              </a:rPr>
              <a:t>Università degli studi di </a:t>
            </a:r>
            <a:r>
              <a:rPr lang="it-IT" b="1" dirty="0" err="1">
                <a:solidFill>
                  <a:srgbClr val="E79130"/>
                </a:solidFill>
              </a:rPr>
              <a:t>padova</a:t>
            </a:r>
            <a:endParaRPr lang="it-IT" b="1" dirty="0">
              <a:solidFill>
                <a:srgbClr val="E791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8984" y="201486"/>
            <a:ext cx="4526280" cy="3227514"/>
          </a:xfrm>
        </p:spPr>
        <p:txBody>
          <a:bodyPr/>
          <a:lstStyle/>
          <a:p>
            <a:r>
              <a:rPr lang="it-IT" dirty="0"/>
              <a:t>Grazie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BA770A90-783F-810F-C788-2DD4CFD217AB}"/>
              </a:ext>
            </a:extLst>
          </p:cNvPr>
          <p:cNvSpPr/>
          <p:nvPr/>
        </p:nvSpPr>
        <p:spPr>
          <a:xfrm flipH="1">
            <a:off x="8382124" y="2175522"/>
            <a:ext cx="3809876" cy="4682478"/>
          </a:xfrm>
          <a:custGeom>
            <a:avLst/>
            <a:gdLst/>
            <a:ahLst/>
            <a:cxnLst/>
            <a:rect l="l" t="t" r="r" b="b"/>
            <a:pathLst>
              <a:path w="6345944" h="7008572">
                <a:moveTo>
                  <a:pt x="0" y="0"/>
                </a:moveTo>
                <a:lnTo>
                  <a:pt x="6345944" y="0"/>
                </a:lnTo>
                <a:lnTo>
                  <a:pt x="6345944" y="7008572"/>
                </a:lnTo>
                <a:lnTo>
                  <a:pt x="0" y="70085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070E22A4-8CD4-C846-A582-72D36BD6EE9F}"/>
              </a:ext>
            </a:extLst>
          </p:cNvPr>
          <p:cNvSpPr txBox="1"/>
          <p:nvPr/>
        </p:nvSpPr>
        <p:spPr>
          <a:xfrm>
            <a:off x="5380004" y="5610733"/>
            <a:ext cx="3512536" cy="9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000" b="1" dirty="0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SAMI SCHIFF</a:t>
            </a:r>
          </a:p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EMAIL: </a:t>
            </a:r>
            <a:r>
              <a:rPr lang="en-US" sz="2000" b="1" dirty="0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  <a:hlinkClick r:id="rId4"/>
              </a:rPr>
              <a:t>sami.schiff@unipd.it</a:t>
            </a:r>
            <a:endParaRPr lang="en-US" sz="2000" b="1" dirty="0">
              <a:solidFill>
                <a:srgbClr val="00000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73801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Quadrato">
            <a:extLst>
              <a:ext uri="{FF2B5EF4-FFF2-40B4-BE49-F238E27FC236}">
                <a16:creationId xmlns:a16="http://schemas.microsoft.com/office/drawing/2014/main" id="{9FDED475-20F3-2FCA-6C6A-C4AC162E97BC}"/>
              </a:ext>
            </a:extLst>
          </p:cNvPr>
          <p:cNvSpPr/>
          <p:nvPr/>
        </p:nvSpPr>
        <p:spPr>
          <a:xfrm>
            <a:off x="-1370" y="-12252"/>
            <a:ext cx="12196762" cy="901583"/>
          </a:xfrm>
          <a:prstGeom prst="rect">
            <a:avLst/>
          </a:prstGeom>
          <a:solidFill>
            <a:srgbClr val="A20100"/>
          </a:solidFill>
          <a:ln w="12700">
            <a:noFill/>
            <a:miter lim="400000"/>
          </a:ln>
        </p:spPr>
        <p:txBody>
          <a:bodyPr lIns="35714" tIns="35714" rIns="35714" bIns="35714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sz="2531" dirty="0">
              <a:solidFill>
                <a:srgbClr val="FFFFFF"/>
              </a:solidFill>
            </a:endParaRPr>
          </a:p>
        </p:txBody>
      </p:sp>
      <p:pic>
        <p:nvPicPr>
          <p:cNvPr id="9" name="Immagine" descr="Immagine">
            <a:extLst>
              <a:ext uri="{FF2B5EF4-FFF2-40B4-BE49-F238E27FC236}">
                <a16:creationId xmlns:a16="http://schemas.microsoft.com/office/drawing/2014/main" id="{A1813AC5-697E-0DC8-8CE1-DABC5A0F6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95" y="-21376"/>
            <a:ext cx="3258714" cy="8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C49DA37-A2CD-E61C-1D42-08CD7D845A2F}"/>
              </a:ext>
            </a:extLst>
          </p:cNvPr>
          <p:cNvSpPr txBox="1"/>
          <p:nvPr/>
        </p:nvSpPr>
        <p:spPr>
          <a:xfrm>
            <a:off x="5813200" y="273435"/>
            <a:ext cx="8156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UTILITA’ DEL SUPPORTO PSICOLOGICO DIGITALE</a:t>
            </a:r>
            <a:endParaRPr lang="it-IT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">
            <a:extLst>
              <a:ext uri="{FF2B5EF4-FFF2-40B4-BE49-F238E27FC236}">
                <a16:creationId xmlns:a16="http://schemas.microsoft.com/office/drawing/2014/main" id="{4FAC9EDA-28B4-C27E-8E63-D5CF711943D1}"/>
              </a:ext>
            </a:extLst>
          </p:cNvPr>
          <p:cNvGrpSpPr/>
          <p:nvPr/>
        </p:nvGrpSpPr>
        <p:grpSpPr>
          <a:xfrm>
            <a:off x="9443014" y="1407895"/>
            <a:ext cx="615386" cy="214577"/>
            <a:chOff x="0" y="0"/>
            <a:chExt cx="1146765" cy="444771"/>
          </a:xfrm>
        </p:grpSpPr>
        <p:grpSp>
          <p:nvGrpSpPr>
            <p:cNvPr id="24" name="Group 3">
              <a:extLst>
                <a:ext uri="{FF2B5EF4-FFF2-40B4-BE49-F238E27FC236}">
                  <a16:creationId xmlns:a16="http://schemas.microsoft.com/office/drawing/2014/main" id="{6290B1D9-754A-268F-DC4E-92163219DEB0}"/>
                </a:ext>
              </a:extLst>
            </p:cNvPr>
            <p:cNvGrpSpPr/>
            <p:nvPr/>
          </p:nvGrpSpPr>
          <p:grpSpPr>
            <a:xfrm>
              <a:off x="0" y="0"/>
              <a:ext cx="444771" cy="444771"/>
              <a:chOff x="0" y="0"/>
              <a:chExt cx="812800" cy="812800"/>
            </a:xfrm>
          </p:grpSpPr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id="{04816632-906A-70B1-5362-1D2D863F2AB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" name="TextBox 5">
                <a:extLst>
                  <a:ext uri="{FF2B5EF4-FFF2-40B4-BE49-F238E27FC236}">
                    <a16:creationId xmlns:a16="http://schemas.microsoft.com/office/drawing/2014/main" id="{02808FBE-301F-B3FF-4521-6FC8F59F9B4C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grpSp>
          <p:nvGrpSpPr>
            <p:cNvPr id="25" name="Group 6">
              <a:extLst>
                <a:ext uri="{FF2B5EF4-FFF2-40B4-BE49-F238E27FC236}">
                  <a16:creationId xmlns:a16="http://schemas.microsoft.com/office/drawing/2014/main" id="{0A2008CB-53B6-6D73-621E-8FE3A49FD9D2}"/>
                </a:ext>
              </a:extLst>
            </p:cNvPr>
            <p:cNvGrpSpPr/>
            <p:nvPr/>
          </p:nvGrpSpPr>
          <p:grpSpPr>
            <a:xfrm>
              <a:off x="701994" y="0"/>
              <a:ext cx="444771" cy="444771"/>
              <a:chOff x="0" y="0"/>
              <a:chExt cx="812800" cy="812800"/>
            </a:xfrm>
          </p:grpSpPr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B59E7DAF-A045-7DD6-022A-C04BA7D906D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" name="TextBox 8">
                <a:extLst>
                  <a:ext uri="{FF2B5EF4-FFF2-40B4-BE49-F238E27FC236}">
                    <a16:creationId xmlns:a16="http://schemas.microsoft.com/office/drawing/2014/main" id="{E3B13326-CCCC-687D-2A14-3EFFE8C22E92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</p:grpSp>
      <p:sp>
        <p:nvSpPr>
          <p:cNvPr id="30" name="Rectangle 1">
            <a:extLst>
              <a:ext uri="{FF2B5EF4-FFF2-40B4-BE49-F238E27FC236}">
                <a16:creationId xmlns:a16="http://schemas.microsoft.com/office/drawing/2014/main" id="{01F3C298-A4B4-BB07-4FE8-CEFAD0839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120" y="1875522"/>
            <a:ext cx="7709095" cy="38927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chirurgia bariatrica richiede follow-up multidisciplinare.</a:t>
            </a:r>
          </a:p>
          <a:p>
            <a:pPr marL="285750" lvl="0" indent="-28575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Fino al 30% dei pazienti sviluppa ansia, depressione o disturbi alimentari.</a:t>
            </a:r>
          </a:p>
          <a:p>
            <a:pPr marL="285750" lvl="0" indent="-28575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Criticità: drop-out, ricadute, immagine corporea, aderenza.</a:t>
            </a:r>
          </a:p>
          <a:p>
            <a:pPr marL="285750" lvl="0" indent="-28575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Tecnologie digitali → più continuità, accesso e monitoraggio.</a:t>
            </a:r>
          </a:p>
          <a:p>
            <a:pPr marL="285750" lvl="0" indent="-28575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Strumenti </a:t>
            </a: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complementari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non alternativi alla clinica.</a:t>
            </a:r>
          </a:p>
          <a:p>
            <a:pPr marR="0" lvl="0" algn="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it-IT" altLang="it-IT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Sockalingam</a:t>
            </a:r>
            <a:r>
              <a:rPr kumimoji="0" lang="it-IT" altLang="it-IT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al., 2023</a:t>
            </a:r>
            <a:endParaRPr kumimoji="0" lang="it-IT" altLang="it-IT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FBEB8B09-D808-90B5-61B9-61AEA4F4788B}"/>
              </a:ext>
            </a:extLst>
          </p:cNvPr>
          <p:cNvGrpSpPr/>
          <p:nvPr/>
        </p:nvGrpSpPr>
        <p:grpSpPr>
          <a:xfrm>
            <a:off x="9842100" y="1446557"/>
            <a:ext cx="4412396" cy="4003548"/>
            <a:chOff x="0" y="0"/>
            <a:chExt cx="812800" cy="812800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963C9ECD-53D6-3B3A-E9A7-6AC0C98087E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8CCF774F-777D-3192-B92A-B22C3B9C052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7" name="Group 9">
            <a:extLst>
              <a:ext uri="{FF2B5EF4-FFF2-40B4-BE49-F238E27FC236}">
                <a16:creationId xmlns:a16="http://schemas.microsoft.com/office/drawing/2014/main" id="{714555A1-237F-ED69-7473-A0342F81D741}"/>
              </a:ext>
            </a:extLst>
          </p:cNvPr>
          <p:cNvGrpSpPr/>
          <p:nvPr/>
        </p:nvGrpSpPr>
        <p:grpSpPr>
          <a:xfrm>
            <a:off x="8392215" y="3075737"/>
            <a:ext cx="3817034" cy="3036524"/>
            <a:chOff x="0" y="-80154"/>
            <a:chExt cx="937097" cy="86504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FFD63C3-0D63-EC73-B5BD-B046E8636CC5}"/>
                </a:ext>
              </a:extLst>
            </p:cNvPr>
            <p:cNvSpPr/>
            <p:nvPr/>
          </p:nvSpPr>
          <p:spPr>
            <a:xfrm>
              <a:off x="0" y="-80154"/>
              <a:ext cx="937097" cy="865049"/>
            </a:xfrm>
            <a:custGeom>
              <a:avLst/>
              <a:gdLst/>
              <a:ahLst/>
              <a:cxnLst/>
              <a:rect l="l" t="t" r="r" b="b"/>
              <a:pathLst>
                <a:path w="937097" h="865049">
                  <a:moveTo>
                    <a:pt x="22922" y="0"/>
                  </a:moveTo>
                  <a:lnTo>
                    <a:pt x="914176" y="0"/>
                  </a:lnTo>
                  <a:cubicBezTo>
                    <a:pt x="926835" y="0"/>
                    <a:pt x="937097" y="10262"/>
                    <a:pt x="937097" y="22922"/>
                  </a:cubicBezTo>
                  <a:lnTo>
                    <a:pt x="937097" y="842128"/>
                  </a:lnTo>
                  <a:cubicBezTo>
                    <a:pt x="937097" y="854787"/>
                    <a:pt x="926835" y="865049"/>
                    <a:pt x="914176" y="865049"/>
                  </a:cubicBezTo>
                  <a:lnTo>
                    <a:pt x="22922" y="865049"/>
                  </a:lnTo>
                  <a:cubicBezTo>
                    <a:pt x="10262" y="865049"/>
                    <a:pt x="0" y="854787"/>
                    <a:pt x="0" y="842128"/>
                  </a:cubicBezTo>
                  <a:lnTo>
                    <a:pt x="0" y="22922"/>
                  </a:lnTo>
                  <a:cubicBezTo>
                    <a:pt x="0" y="10262"/>
                    <a:pt x="10262" y="0"/>
                    <a:pt x="22922" y="0"/>
                  </a:cubicBezTo>
                  <a:close/>
                </a:path>
              </a:pathLst>
            </a:custGeom>
            <a:blipFill>
              <a:blip r:embed="rId4"/>
              <a:stretch>
                <a:fillRect t="-62493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297843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92483-9B8C-3E2A-3909-E794C43C5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Quadrato">
            <a:extLst>
              <a:ext uri="{FF2B5EF4-FFF2-40B4-BE49-F238E27FC236}">
                <a16:creationId xmlns:a16="http://schemas.microsoft.com/office/drawing/2014/main" id="{DFF29BF5-275B-CF03-C68D-71631DE5FB9D}"/>
              </a:ext>
            </a:extLst>
          </p:cNvPr>
          <p:cNvSpPr/>
          <p:nvPr/>
        </p:nvSpPr>
        <p:spPr>
          <a:xfrm>
            <a:off x="-1370" y="-12252"/>
            <a:ext cx="12196762" cy="901583"/>
          </a:xfrm>
          <a:prstGeom prst="rect">
            <a:avLst/>
          </a:prstGeom>
          <a:solidFill>
            <a:srgbClr val="A20100"/>
          </a:solidFill>
          <a:ln w="12700">
            <a:noFill/>
            <a:miter lim="400000"/>
          </a:ln>
        </p:spPr>
        <p:txBody>
          <a:bodyPr lIns="35714" tIns="35714" rIns="35714" bIns="35714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sz="2531" dirty="0">
              <a:solidFill>
                <a:srgbClr val="FFFFFF"/>
              </a:solidFill>
            </a:endParaRPr>
          </a:p>
        </p:txBody>
      </p:sp>
      <p:pic>
        <p:nvPicPr>
          <p:cNvPr id="9" name="Immagine" descr="Immagine">
            <a:extLst>
              <a:ext uri="{FF2B5EF4-FFF2-40B4-BE49-F238E27FC236}">
                <a16:creationId xmlns:a16="http://schemas.microsoft.com/office/drawing/2014/main" id="{107A61F3-1223-979B-59F8-253D81E19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3622"/>
            <a:ext cx="3258714" cy="8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FCAEC1E-752A-F816-DDAF-48DD2AC5025E}"/>
              </a:ext>
            </a:extLst>
          </p:cNvPr>
          <p:cNvSpPr txBox="1"/>
          <p:nvPr/>
        </p:nvSpPr>
        <p:spPr>
          <a:xfrm>
            <a:off x="6096000" y="245147"/>
            <a:ext cx="9908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IL PANORAMA TECNOLOGICO</a:t>
            </a:r>
            <a:endParaRPr lang="it-IT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">
            <a:extLst>
              <a:ext uri="{FF2B5EF4-FFF2-40B4-BE49-F238E27FC236}">
                <a16:creationId xmlns:a16="http://schemas.microsoft.com/office/drawing/2014/main" id="{B984ABD8-E446-4F49-56CB-C115665FF45D}"/>
              </a:ext>
            </a:extLst>
          </p:cNvPr>
          <p:cNvGrpSpPr/>
          <p:nvPr/>
        </p:nvGrpSpPr>
        <p:grpSpPr>
          <a:xfrm>
            <a:off x="9443014" y="1492303"/>
            <a:ext cx="615386" cy="214577"/>
            <a:chOff x="0" y="0"/>
            <a:chExt cx="1146765" cy="444771"/>
          </a:xfrm>
        </p:grpSpPr>
        <p:grpSp>
          <p:nvGrpSpPr>
            <p:cNvPr id="24" name="Group 3">
              <a:extLst>
                <a:ext uri="{FF2B5EF4-FFF2-40B4-BE49-F238E27FC236}">
                  <a16:creationId xmlns:a16="http://schemas.microsoft.com/office/drawing/2014/main" id="{BA61BB66-BF8D-D4F6-5C17-20D4E012E297}"/>
                </a:ext>
              </a:extLst>
            </p:cNvPr>
            <p:cNvGrpSpPr/>
            <p:nvPr/>
          </p:nvGrpSpPr>
          <p:grpSpPr>
            <a:xfrm>
              <a:off x="0" y="0"/>
              <a:ext cx="444771" cy="444771"/>
              <a:chOff x="0" y="0"/>
              <a:chExt cx="812800" cy="812800"/>
            </a:xfrm>
          </p:grpSpPr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id="{92CBAA00-D3A7-0837-0C60-E94F8982927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" name="TextBox 5">
                <a:extLst>
                  <a:ext uri="{FF2B5EF4-FFF2-40B4-BE49-F238E27FC236}">
                    <a16:creationId xmlns:a16="http://schemas.microsoft.com/office/drawing/2014/main" id="{A296900D-05A7-9D3E-9DFE-90F05400D5A4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grpSp>
          <p:nvGrpSpPr>
            <p:cNvPr id="25" name="Group 6">
              <a:extLst>
                <a:ext uri="{FF2B5EF4-FFF2-40B4-BE49-F238E27FC236}">
                  <a16:creationId xmlns:a16="http://schemas.microsoft.com/office/drawing/2014/main" id="{869F3A4C-C013-84E4-C676-981216D3E516}"/>
                </a:ext>
              </a:extLst>
            </p:cNvPr>
            <p:cNvGrpSpPr/>
            <p:nvPr/>
          </p:nvGrpSpPr>
          <p:grpSpPr>
            <a:xfrm>
              <a:off x="701994" y="0"/>
              <a:ext cx="444771" cy="444771"/>
              <a:chOff x="0" y="0"/>
              <a:chExt cx="812800" cy="812800"/>
            </a:xfrm>
          </p:grpSpPr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E3D26380-C8B3-8837-5CF8-D9D05B37BEC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" name="TextBox 8">
                <a:extLst>
                  <a:ext uri="{FF2B5EF4-FFF2-40B4-BE49-F238E27FC236}">
                    <a16:creationId xmlns:a16="http://schemas.microsoft.com/office/drawing/2014/main" id="{196AB591-1E1C-8115-D3D0-605B46B10364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</p:grpSp>
      <p:sp>
        <p:nvSpPr>
          <p:cNvPr id="30" name="Rectangle 1">
            <a:extLst>
              <a:ext uri="{FF2B5EF4-FFF2-40B4-BE49-F238E27FC236}">
                <a16:creationId xmlns:a16="http://schemas.microsoft.com/office/drawing/2014/main" id="{13573715-714C-080C-8D77-3F53D8DAF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665" y="1774531"/>
            <a:ext cx="7367434" cy="37888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Tele-psicologia / Tele-CBT: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video o telefoniche.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App: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diario, </a:t>
            </a:r>
            <a:r>
              <a:rPr lang="it-IT" altLang="it-IT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reminder</a:t>
            </a:r>
            <a:r>
              <a:rPr lang="it-IT" altLang="it-IT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EMA (</a:t>
            </a:r>
            <a:r>
              <a:rPr lang="it-IT" altLang="it-IT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Ecological</a:t>
            </a:r>
            <a:r>
              <a:rPr lang="it-IT" altLang="it-IT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Monetary</a:t>
            </a:r>
            <a:r>
              <a:rPr lang="it-IT" altLang="it-IT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Assesment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, gamification.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Wearable Devices: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passi, sonno, HRV integrati con piattaforme cliniche.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 / </a:t>
            </a:r>
            <a:r>
              <a:rPr lang="it-IT" altLang="it-IT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</a:t>
            </a: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predizioni, triage, chatbot psicoeducativi.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Virtual Reality / Training cognitivo: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esposizione e controllo inibitorio.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it-IT" altLang="it-IT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altLang="it-IT" b="1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Knight et al., 2021; </a:t>
            </a:r>
            <a:r>
              <a:rPr lang="it-IT" altLang="it-IT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Bektaş</a:t>
            </a:r>
            <a:r>
              <a:rPr lang="it-IT" altLang="it-IT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2022; Bellini et al. 2022</a:t>
            </a:r>
            <a:endParaRPr lang="it-IT" altLang="it-IT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E10E2A8F-2DD9-5CEA-38B4-AA78023D5DB9}"/>
              </a:ext>
            </a:extLst>
          </p:cNvPr>
          <p:cNvGrpSpPr/>
          <p:nvPr/>
        </p:nvGrpSpPr>
        <p:grpSpPr>
          <a:xfrm>
            <a:off x="9985802" y="1352091"/>
            <a:ext cx="4412396" cy="4003548"/>
            <a:chOff x="0" y="0"/>
            <a:chExt cx="812800" cy="812800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583D8903-5517-C8A5-6CCB-D6289D30991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7">
              <a:extLst>
                <a:ext uri="{FF2B5EF4-FFF2-40B4-BE49-F238E27FC236}">
                  <a16:creationId xmlns:a16="http://schemas.microsoft.com/office/drawing/2014/main" id="{A0036E1F-65D9-40AA-7683-AFADB04EA57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" name="Freeform 8">
            <a:extLst>
              <a:ext uri="{FF2B5EF4-FFF2-40B4-BE49-F238E27FC236}">
                <a16:creationId xmlns:a16="http://schemas.microsoft.com/office/drawing/2014/main" id="{146AECAB-98A8-CECA-D80C-038509015040}"/>
              </a:ext>
            </a:extLst>
          </p:cNvPr>
          <p:cNvSpPr/>
          <p:nvPr/>
        </p:nvSpPr>
        <p:spPr>
          <a:xfrm flipH="1">
            <a:off x="10790880" y="4583230"/>
            <a:ext cx="1411487" cy="2286962"/>
          </a:xfrm>
          <a:custGeom>
            <a:avLst/>
            <a:gdLst/>
            <a:ahLst/>
            <a:cxnLst/>
            <a:rect l="l" t="t" r="r" b="b"/>
            <a:pathLst>
              <a:path w="2469284" h="4409435">
                <a:moveTo>
                  <a:pt x="2469283" y="0"/>
                </a:moveTo>
                <a:lnTo>
                  <a:pt x="0" y="0"/>
                </a:lnTo>
                <a:lnTo>
                  <a:pt x="0" y="4409435"/>
                </a:lnTo>
                <a:lnTo>
                  <a:pt x="2469283" y="4409435"/>
                </a:lnTo>
                <a:lnTo>
                  <a:pt x="246928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6" name="Picture 4" descr="La mia prima seduta di psicoterapia con l'intelligenza artificiale è stata  disastrosa">
            <a:extLst>
              <a:ext uri="{FF2B5EF4-FFF2-40B4-BE49-F238E27FC236}">
                <a16:creationId xmlns:a16="http://schemas.microsoft.com/office/drawing/2014/main" id="{9E2C73E9-6FE7-0541-1843-DB0FEA133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950" y="2421792"/>
            <a:ext cx="3810502" cy="214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615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C017B-8F4E-DAAB-612D-63CB9F806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Quadrato">
            <a:extLst>
              <a:ext uri="{FF2B5EF4-FFF2-40B4-BE49-F238E27FC236}">
                <a16:creationId xmlns:a16="http://schemas.microsoft.com/office/drawing/2014/main" id="{7126C2DC-59BD-8BC2-3BCE-3884739EE951}"/>
              </a:ext>
            </a:extLst>
          </p:cNvPr>
          <p:cNvSpPr/>
          <p:nvPr/>
        </p:nvSpPr>
        <p:spPr>
          <a:xfrm>
            <a:off x="-1370" y="-12252"/>
            <a:ext cx="12196762" cy="901583"/>
          </a:xfrm>
          <a:prstGeom prst="rect">
            <a:avLst/>
          </a:prstGeom>
          <a:solidFill>
            <a:srgbClr val="A20100"/>
          </a:solidFill>
          <a:ln w="12700">
            <a:noFill/>
            <a:miter lim="400000"/>
          </a:ln>
        </p:spPr>
        <p:txBody>
          <a:bodyPr lIns="35714" tIns="35714" rIns="35714" bIns="35714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sz="2531" dirty="0">
              <a:solidFill>
                <a:srgbClr val="FFFFFF"/>
              </a:solidFill>
            </a:endParaRPr>
          </a:p>
        </p:txBody>
      </p:sp>
      <p:pic>
        <p:nvPicPr>
          <p:cNvPr id="9" name="Immagine" descr="Immagine">
            <a:extLst>
              <a:ext uri="{FF2B5EF4-FFF2-40B4-BE49-F238E27FC236}">
                <a16:creationId xmlns:a16="http://schemas.microsoft.com/office/drawing/2014/main" id="{FC143D49-6898-B202-6FC9-F0BA01E60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3622"/>
            <a:ext cx="3258714" cy="8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2F4A2EB-683E-E551-4D5C-041796307FF9}"/>
              </a:ext>
            </a:extLst>
          </p:cNvPr>
          <p:cNvSpPr txBox="1"/>
          <p:nvPr/>
        </p:nvSpPr>
        <p:spPr>
          <a:xfrm>
            <a:off x="5724328" y="245147"/>
            <a:ext cx="124854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TELE-HEALTH: ALCUNE EVIDENZE CLINICHE </a:t>
            </a:r>
            <a:endParaRPr lang="it-IT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">
            <a:extLst>
              <a:ext uri="{FF2B5EF4-FFF2-40B4-BE49-F238E27FC236}">
                <a16:creationId xmlns:a16="http://schemas.microsoft.com/office/drawing/2014/main" id="{4C0C33EA-1F55-C1E8-012F-98C260B91A61}"/>
              </a:ext>
            </a:extLst>
          </p:cNvPr>
          <p:cNvGrpSpPr/>
          <p:nvPr/>
        </p:nvGrpSpPr>
        <p:grpSpPr>
          <a:xfrm>
            <a:off x="9443014" y="1492303"/>
            <a:ext cx="615386" cy="214577"/>
            <a:chOff x="0" y="0"/>
            <a:chExt cx="1146765" cy="444771"/>
          </a:xfrm>
        </p:grpSpPr>
        <p:grpSp>
          <p:nvGrpSpPr>
            <p:cNvPr id="24" name="Group 3">
              <a:extLst>
                <a:ext uri="{FF2B5EF4-FFF2-40B4-BE49-F238E27FC236}">
                  <a16:creationId xmlns:a16="http://schemas.microsoft.com/office/drawing/2014/main" id="{7CA0E03F-2CAF-5F7F-82FD-35D6AD860291}"/>
                </a:ext>
              </a:extLst>
            </p:cNvPr>
            <p:cNvGrpSpPr/>
            <p:nvPr/>
          </p:nvGrpSpPr>
          <p:grpSpPr>
            <a:xfrm>
              <a:off x="0" y="0"/>
              <a:ext cx="444771" cy="444771"/>
              <a:chOff x="0" y="0"/>
              <a:chExt cx="812800" cy="812800"/>
            </a:xfrm>
          </p:grpSpPr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id="{F9EC7D62-F437-9023-E6D0-A515D61D173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" name="TextBox 5">
                <a:extLst>
                  <a:ext uri="{FF2B5EF4-FFF2-40B4-BE49-F238E27FC236}">
                    <a16:creationId xmlns:a16="http://schemas.microsoft.com/office/drawing/2014/main" id="{35140AA6-DC47-D99F-C9A4-41883B26D7F3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grpSp>
          <p:nvGrpSpPr>
            <p:cNvPr id="25" name="Group 6">
              <a:extLst>
                <a:ext uri="{FF2B5EF4-FFF2-40B4-BE49-F238E27FC236}">
                  <a16:creationId xmlns:a16="http://schemas.microsoft.com/office/drawing/2014/main" id="{9F125A0E-EC14-93EB-30C2-9202BEF2EABB}"/>
                </a:ext>
              </a:extLst>
            </p:cNvPr>
            <p:cNvGrpSpPr/>
            <p:nvPr/>
          </p:nvGrpSpPr>
          <p:grpSpPr>
            <a:xfrm>
              <a:off x="701994" y="0"/>
              <a:ext cx="444771" cy="444771"/>
              <a:chOff x="0" y="0"/>
              <a:chExt cx="812800" cy="812800"/>
            </a:xfrm>
          </p:grpSpPr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77D013A4-5869-F051-89AC-ECA0A357148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" name="TextBox 8">
                <a:extLst>
                  <a:ext uri="{FF2B5EF4-FFF2-40B4-BE49-F238E27FC236}">
                    <a16:creationId xmlns:a16="http://schemas.microsoft.com/office/drawing/2014/main" id="{4EB3A041-4A0C-C0CC-181E-105AE01F55C8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3B60D27-8AB3-5C0A-9A51-188FDA210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C61F184-AC20-C77B-0286-D84FFC0F6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72" y="1726111"/>
            <a:ext cx="8777836" cy="42043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Supporto psicologico telematico (tele-CBT, </a:t>
            </a:r>
            <a:r>
              <a:rPr lang="it-IT" altLang="it-IT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telecoaching</a:t>
            </a: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Telemedicina → mantenere continuità, meno drop-out, più accessibilità.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Migliora adesione e riduce sintomi psicologici post-op.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it-IT" altLang="it-IT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Evidenze cliniche:</a:t>
            </a:r>
            <a:endParaRPr lang="it-IT" alt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altLang="it-IT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Sockalingam</a:t>
            </a: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 2023: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CBT telefonica post-op → riduce distress psicologico, disordini alimentari, ma non effetti sul peso.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altLang="it-IT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Baillot</a:t>
            </a: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2024: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CBT tele </a:t>
            </a:r>
            <a:r>
              <a:rPr lang="it-IT" altLang="it-IT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medicna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-op 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+attività fisica, +senso di autoefficacia.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Castelnuovo et al., 2023: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progetto DEMETRA → Protocollo TCR + aderenza e </a:t>
            </a:r>
            <a:r>
              <a:rPr lang="it-IT" altLang="it-IT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QoL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percorso </a:t>
            </a:r>
            <a:r>
              <a:rPr lang="it-IT" altLang="it-IT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baritrico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BFE2AD08-ADA1-AFB5-D0C8-643A2214B967}"/>
              </a:ext>
            </a:extLst>
          </p:cNvPr>
          <p:cNvGrpSpPr/>
          <p:nvPr/>
        </p:nvGrpSpPr>
        <p:grpSpPr>
          <a:xfrm>
            <a:off x="9605570" y="1427226"/>
            <a:ext cx="4412396" cy="4003548"/>
            <a:chOff x="0" y="0"/>
            <a:chExt cx="812800" cy="812800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258B1307-8C38-DBDD-2D28-072DA8CA893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78774378-9214-D4F9-1479-DCCF96CFF4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pic>
        <p:nvPicPr>
          <p:cNvPr id="14" name="Picture 3" descr="Gli psicologi sui social network – Dott.ssa Giulia Gregorini Psicologa">
            <a:extLst>
              <a:ext uri="{FF2B5EF4-FFF2-40B4-BE49-F238E27FC236}">
                <a16:creationId xmlns:a16="http://schemas.microsoft.com/office/drawing/2014/main" id="{47BFB757-DC65-0FBE-88A5-6C05F3DC8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758" y="2411121"/>
            <a:ext cx="3142242" cy="314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8">
            <a:extLst>
              <a:ext uri="{FF2B5EF4-FFF2-40B4-BE49-F238E27FC236}">
                <a16:creationId xmlns:a16="http://schemas.microsoft.com/office/drawing/2014/main" id="{33AAA797-3C77-9B15-B2E6-37A25779D6A8}"/>
              </a:ext>
            </a:extLst>
          </p:cNvPr>
          <p:cNvSpPr/>
          <p:nvPr/>
        </p:nvSpPr>
        <p:spPr>
          <a:xfrm flipH="1">
            <a:off x="10790880" y="4583230"/>
            <a:ext cx="1411487" cy="2286962"/>
          </a:xfrm>
          <a:custGeom>
            <a:avLst/>
            <a:gdLst/>
            <a:ahLst/>
            <a:cxnLst/>
            <a:rect l="l" t="t" r="r" b="b"/>
            <a:pathLst>
              <a:path w="2469284" h="4409435">
                <a:moveTo>
                  <a:pt x="2469283" y="0"/>
                </a:moveTo>
                <a:lnTo>
                  <a:pt x="0" y="0"/>
                </a:lnTo>
                <a:lnTo>
                  <a:pt x="0" y="4409435"/>
                </a:lnTo>
                <a:lnTo>
                  <a:pt x="2469283" y="4409435"/>
                </a:lnTo>
                <a:lnTo>
                  <a:pt x="246928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3013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BDB02-FEEF-E8C8-E782-4F7672F5B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Quadrato">
            <a:extLst>
              <a:ext uri="{FF2B5EF4-FFF2-40B4-BE49-F238E27FC236}">
                <a16:creationId xmlns:a16="http://schemas.microsoft.com/office/drawing/2014/main" id="{4B2205A4-FC9E-EC49-2FB7-F6B3A6DD8B3E}"/>
              </a:ext>
            </a:extLst>
          </p:cNvPr>
          <p:cNvSpPr/>
          <p:nvPr/>
        </p:nvSpPr>
        <p:spPr>
          <a:xfrm>
            <a:off x="-1370" y="-12252"/>
            <a:ext cx="12196762" cy="901583"/>
          </a:xfrm>
          <a:prstGeom prst="rect">
            <a:avLst/>
          </a:prstGeom>
          <a:solidFill>
            <a:srgbClr val="A20100"/>
          </a:solidFill>
          <a:ln w="12700">
            <a:noFill/>
            <a:miter lim="400000"/>
          </a:ln>
        </p:spPr>
        <p:txBody>
          <a:bodyPr lIns="35714" tIns="35714" rIns="35714" bIns="35714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sz="2531" dirty="0">
              <a:solidFill>
                <a:srgbClr val="FFFFFF"/>
              </a:solidFill>
            </a:endParaRPr>
          </a:p>
        </p:txBody>
      </p:sp>
      <p:pic>
        <p:nvPicPr>
          <p:cNvPr id="9" name="Immagine" descr="Immagine">
            <a:extLst>
              <a:ext uri="{FF2B5EF4-FFF2-40B4-BE49-F238E27FC236}">
                <a16:creationId xmlns:a16="http://schemas.microsoft.com/office/drawing/2014/main" id="{30AF2F7F-7057-471C-4985-0693DE225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3622"/>
            <a:ext cx="3258714" cy="8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343F865-CF1B-3464-BC70-12713A12F2A5}"/>
              </a:ext>
            </a:extLst>
          </p:cNvPr>
          <p:cNvSpPr txBox="1"/>
          <p:nvPr/>
        </p:nvSpPr>
        <p:spPr>
          <a:xfrm>
            <a:off x="3797586" y="311879"/>
            <a:ext cx="124854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A</a:t>
            </a:r>
            <a:r>
              <a:rPr lang="it-IT" alt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E WEARABLE: STRUMENTI PER L’ADERENZA E IL MONITORAGGIO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ABA23A-863A-CA1B-F7D8-A6ED71BB4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629AF0AE-A48A-F356-2A84-73187959F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30" y="998651"/>
            <a:ext cx="9474583" cy="50353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i </a:t>
            </a:r>
            <a:r>
              <a:rPr lang="it-IT" altLang="it-IT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wearable device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sono oggi alleati fondamentali per promuovere l’aderenza 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Auto-monitoraggio e EMA 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tempo reale: alimentazione, umore e attività tramite diari o sensori.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Reminder</a:t>
            </a: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adattivi</a:t>
            </a:r>
            <a:r>
              <a:rPr lang="it-IT" altLang="it-IT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attraverso procedure di </a:t>
            </a:r>
            <a:r>
              <a:rPr lang="it-IT" altLang="it-IT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gamification 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definiscono obbiettivi, elargiscono badge e feedback positivi</a:t>
            </a:r>
            <a:r>
              <a:rPr lang="it-IT" altLang="it-IT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aiutano a mantenere la motivazione e l’</a:t>
            </a:r>
            <a:r>
              <a:rPr lang="it-IT" altLang="it-IT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engagement 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 </a:t>
            </a:r>
            <a:r>
              <a:rPr lang="it-IT" altLang="it-IT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paziante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Wearable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devices 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altLang="it-IT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smartwatch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bracciali) → monitoraggio attività fisica, sonno e HR, segnalando precocemente scarsa aderenza.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Integrazione con IA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→ profili personalizzati e interventi tempestivi del team.</a:t>
            </a:r>
          </a:p>
          <a:p>
            <a:pPr lvl="0">
              <a:lnSpc>
                <a:spcPct val="150000"/>
              </a:lnSpc>
              <a:buFontTx/>
              <a:buChar char="•"/>
            </a:pPr>
            <a:endParaRPr lang="it-IT" altLang="it-IT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Gli studi di </a:t>
            </a:r>
            <a:r>
              <a:rPr lang="it-IT" altLang="it-IT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Bonn et al., 2023 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it-IT" altLang="it-IT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Markkanen</a:t>
            </a:r>
            <a:r>
              <a:rPr lang="it-IT" altLang="it-IT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2024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migliorano il controllo del peso, aumentano l’attività fisica e la continuità del follow-up.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Chiave del successo: </a:t>
            </a: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co-design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con pazienti e clinici per usabilità e fiducia (</a:t>
            </a:r>
            <a:r>
              <a:rPr lang="it-IT" altLang="it-IT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Robinson et al., 2022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it-IT" alt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D4BB54C2-A657-3DB0-820C-0F0B1CC583AF}"/>
              </a:ext>
            </a:extLst>
          </p:cNvPr>
          <p:cNvGrpSpPr/>
          <p:nvPr/>
        </p:nvGrpSpPr>
        <p:grpSpPr>
          <a:xfrm>
            <a:off x="9659314" y="871878"/>
            <a:ext cx="4412396" cy="4003548"/>
            <a:chOff x="0" y="0"/>
            <a:chExt cx="812800" cy="812800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10B3EB4-EE63-E6F1-1E58-F9B04AB9B81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54626290-8C80-FC3D-ADBC-5FCA8D4BF262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pic>
        <p:nvPicPr>
          <p:cNvPr id="14" name="Immagine 13" descr="Immagine che contiene testo, schermata, Cartoni animati, grafica&#10;&#10;Il contenuto generato dall'IA potrebbe non essere corretto.">
            <a:extLst>
              <a:ext uri="{FF2B5EF4-FFF2-40B4-BE49-F238E27FC236}">
                <a16:creationId xmlns:a16="http://schemas.microsoft.com/office/drawing/2014/main" id="{C2DA44C1-63D9-BAE7-57F6-D7417AF13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24" y="2467926"/>
            <a:ext cx="2428351" cy="3642527"/>
          </a:xfrm>
          <a:prstGeom prst="rect">
            <a:avLst/>
          </a:prstGeom>
        </p:spPr>
      </p:pic>
      <p:sp>
        <p:nvSpPr>
          <p:cNvPr id="15" name="Freeform 24">
            <a:extLst>
              <a:ext uri="{FF2B5EF4-FFF2-40B4-BE49-F238E27FC236}">
                <a16:creationId xmlns:a16="http://schemas.microsoft.com/office/drawing/2014/main" id="{342ADA9B-454F-3930-2680-DDD4A7C18F56}"/>
              </a:ext>
            </a:extLst>
          </p:cNvPr>
          <p:cNvSpPr/>
          <p:nvPr/>
        </p:nvSpPr>
        <p:spPr>
          <a:xfrm flipH="1">
            <a:off x="8634164" y="1134062"/>
            <a:ext cx="1843789" cy="1089132"/>
          </a:xfrm>
          <a:custGeom>
            <a:avLst/>
            <a:gdLst/>
            <a:ahLst/>
            <a:cxnLst/>
            <a:rect l="l" t="t" r="r" b="b"/>
            <a:pathLst>
              <a:path w="5028609" h="3130309">
                <a:moveTo>
                  <a:pt x="5028609" y="0"/>
                </a:moveTo>
                <a:lnTo>
                  <a:pt x="0" y="0"/>
                </a:lnTo>
                <a:lnTo>
                  <a:pt x="0" y="3130309"/>
                </a:lnTo>
                <a:lnTo>
                  <a:pt x="5028609" y="3130309"/>
                </a:lnTo>
                <a:lnTo>
                  <a:pt x="502860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CBE5C0A0-CC3D-6F27-7F81-BD14C2FF8E7E}"/>
              </a:ext>
            </a:extLst>
          </p:cNvPr>
          <p:cNvGrpSpPr/>
          <p:nvPr/>
        </p:nvGrpSpPr>
        <p:grpSpPr>
          <a:xfrm>
            <a:off x="8515570" y="3919540"/>
            <a:ext cx="615386" cy="214577"/>
            <a:chOff x="0" y="0"/>
            <a:chExt cx="1146765" cy="444771"/>
          </a:xfrm>
        </p:grpSpPr>
        <p:grpSp>
          <p:nvGrpSpPr>
            <p:cNvPr id="19" name="Group 3">
              <a:extLst>
                <a:ext uri="{FF2B5EF4-FFF2-40B4-BE49-F238E27FC236}">
                  <a16:creationId xmlns:a16="http://schemas.microsoft.com/office/drawing/2014/main" id="{1DB79790-B2CC-8153-EEDC-3374A011445E}"/>
                </a:ext>
              </a:extLst>
            </p:cNvPr>
            <p:cNvGrpSpPr/>
            <p:nvPr/>
          </p:nvGrpSpPr>
          <p:grpSpPr>
            <a:xfrm>
              <a:off x="0" y="0"/>
              <a:ext cx="444771" cy="444771"/>
              <a:chOff x="0" y="0"/>
              <a:chExt cx="812800" cy="812800"/>
            </a:xfrm>
          </p:grpSpPr>
          <p:sp>
            <p:nvSpPr>
              <p:cNvPr id="30" name="Freeform 4">
                <a:extLst>
                  <a:ext uri="{FF2B5EF4-FFF2-40B4-BE49-F238E27FC236}">
                    <a16:creationId xmlns:a16="http://schemas.microsoft.com/office/drawing/2014/main" id="{508DDA93-1D0A-7C49-6EB8-282C1AC43C1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" name="TextBox 5">
                <a:extLst>
                  <a:ext uri="{FF2B5EF4-FFF2-40B4-BE49-F238E27FC236}">
                    <a16:creationId xmlns:a16="http://schemas.microsoft.com/office/drawing/2014/main" id="{0A25CBCD-9E03-3139-5BBD-4DC5AA88AD0E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grpSp>
          <p:nvGrpSpPr>
            <p:cNvPr id="20" name="Group 6">
              <a:extLst>
                <a:ext uri="{FF2B5EF4-FFF2-40B4-BE49-F238E27FC236}">
                  <a16:creationId xmlns:a16="http://schemas.microsoft.com/office/drawing/2014/main" id="{DEAD23C7-D22F-4A95-6808-F400CC2336A3}"/>
                </a:ext>
              </a:extLst>
            </p:cNvPr>
            <p:cNvGrpSpPr/>
            <p:nvPr/>
          </p:nvGrpSpPr>
          <p:grpSpPr>
            <a:xfrm>
              <a:off x="701994" y="0"/>
              <a:ext cx="444771" cy="444771"/>
              <a:chOff x="0" y="0"/>
              <a:chExt cx="812800" cy="812800"/>
            </a:xfrm>
          </p:grpSpPr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2C9FB89C-9084-C4E9-B8F0-C81EB0B860C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" name="TextBox 8">
                <a:extLst>
                  <a:ext uri="{FF2B5EF4-FFF2-40B4-BE49-F238E27FC236}">
                    <a16:creationId xmlns:a16="http://schemas.microsoft.com/office/drawing/2014/main" id="{3D3C989C-E35C-D97C-FB65-E61C9A59CCBB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</p:grpSp>
      <p:sp>
        <p:nvSpPr>
          <p:cNvPr id="33" name="Rectangle 5">
            <a:extLst>
              <a:ext uri="{FF2B5EF4-FFF2-40B4-BE49-F238E27FC236}">
                <a16:creationId xmlns:a16="http://schemas.microsoft.com/office/drawing/2014/main" id="{98EFC234-3BF4-A20F-05D2-B8A4D0979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925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CC5DA-10EE-C30E-3A14-438AF7CAE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Quadrato">
            <a:extLst>
              <a:ext uri="{FF2B5EF4-FFF2-40B4-BE49-F238E27FC236}">
                <a16:creationId xmlns:a16="http://schemas.microsoft.com/office/drawing/2014/main" id="{3AE6D1FE-53C9-7C5D-06EF-C76DEEFC0A12}"/>
              </a:ext>
            </a:extLst>
          </p:cNvPr>
          <p:cNvSpPr/>
          <p:nvPr/>
        </p:nvSpPr>
        <p:spPr>
          <a:xfrm>
            <a:off x="-1370" y="-12252"/>
            <a:ext cx="12196762" cy="901583"/>
          </a:xfrm>
          <a:prstGeom prst="rect">
            <a:avLst/>
          </a:prstGeom>
          <a:solidFill>
            <a:srgbClr val="A20100"/>
          </a:solidFill>
          <a:ln w="12700">
            <a:noFill/>
            <a:miter lim="400000"/>
          </a:ln>
        </p:spPr>
        <p:txBody>
          <a:bodyPr lIns="35714" tIns="35714" rIns="35714" bIns="35714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sz="2531" dirty="0">
              <a:solidFill>
                <a:srgbClr val="FFFFFF"/>
              </a:solidFill>
            </a:endParaRPr>
          </a:p>
        </p:txBody>
      </p:sp>
      <p:pic>
        <p:nvPicPr>
          <p:cNvPr id="9" name="Immagine" descr="Immagine">
            <a:extLst>
              <a:ext uri="{FF2B5EF4-FFF2-40B4-BE49-F238E27FC236}">
                <a16:creationId xmlns:a16="http://schemas.microsoft.com/office/drawing/2014/main" id="{CB8AF325-1E2C-E575-0B77-413E11CE1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3622"/>
            <a:ext cx="3258714" cy="8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F47BF21-48B3-9FF5-C967-B283DF46E891}"/>
              </a:ext>
            </a:extLst>
          </p:cNvPr>
          <p:cNvSpPr txBox="1"/>
          <p:nvPr/>
        </p:nvSpPr>
        <p:spPr>
          <a:xfrm>
            <a:off x="5696189" y="245147"/>
            <a:ext cx="124854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INTELLIGENZA ARTIFICIALE E MACHINE LEARNING</a:t>
            </a:r>
            <a:endParaRPr lang="it-IT" sz="2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">
            <a:extLst>
              <a:ext uri="{FF2B5EF4-FFF2-40B4-BE49-F238E27FC236}">
                <a16:creationId xmlns:a16="http://schemas.microsoft.com/office/drawing/2014/main" id="{DC9D89FD-6B20-13F9-1E42-3BD189F978E7}"/>
              </a:ext>
            </a:extLst>
          </p:cNvPr>
          <p:cNvGrpSpPr/>
          <p:nvPr/>
        </p:nvGrpSpPr>
        <p:grpSpPr>
          <a:xfrm>
            <a:off x="9124089" y="1622377"/>
            <a:ext cx="1256419" cy="559304"/>
            <a:chOff x="0" y="0"/>
            <a:chExt cx="1146765" cy="444771"/>
          </a:xfrm>
        </p:grpSpPr>
        <p:grpSp>
          <p:nvGrpSpPr>
            <p:cNvPr id="24" name="Group 3">
              <a:extLst>
                <a:ext uri="{FF2B5EF4-FFF2-40B4-BE49-F238E27FC236}">
                  <a16:creationId xmlns:a16="http://schemas.microsoft.com/office/drawing/2014/main" id="{F66DB804-A28F-E332-5094-290A034FE6ED}"/>
                </a:ext>
              </a:extLst>
            </p:cNvPr>
            <p:cNvGrpSpPr/>
            <p:nvPr/>
          </p:nvGrpSpPr>
          <p:grpSpPr>
            <a:xfrm>
              <a:off x="0" y="0"/>
              <a:ext cx="444771" cy="444771"/>
              <a:chOff x="0" y="0"/>
              <a:chExt cx="812800" cy="812800"/>
            </a:xfrm>
          </p:grpSpPr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id="{9A4E5BE2-2CB3-45B2-A7C6-06848037A40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" name="TextBox 5">
                <a:extLst>
                  <a:ext uri="{FF2B5EF4-FFF2-40B4-BE49-F238E27FC236}">
                    <a16:creationId xmlns:a16="http://schemas.microsoft.com/office/drawing/2014/main" id="{420D6A1E-E284-A0D1-6727-116FC24A2C17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grpSp>
          <p:nvGrpSpPr>
            <p:cNvPr id="25" name="Group 6">
              <a:extLst>
                <a:ext uri="{FF2B5EF4-FFF2-40B4-BE49-F238E27FC236}">
                  <a16:creationId xmlns:a16="http://schemas.microsoft.com/office/drawing/2014/main" id="{C7415D85-8E97-9FA1-2C52-291D731A5301}"/>
                </a:ext>
              </a:extLst>
            </p:cNvPr>
            <p:cNvGrpSpPr/>
            <p:nvPr/>
          </p:nvGrpSpPr>
          <p:grpSpPr>
            <a:xfrm>
              <a:off x="701994" y="0"/>
              <a:ext cx="444771" cy="444771"/>
              <a:chOff x="0" y="0"/>
              <a:chExt cx="812800" cy="812800"/>
            </a:xfrm>
          </p:grpSpPr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E717EA20-10A1-7D1C-6BA1-038773E6F7F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" name="TextBox 8">
                <a:extLst>
                  <a:ext uri="{FF2B5EF4-FFF2-40B4-BE49-F238E27FC236}">
                    <a16:creationId xmlns:a16="http://schemas.microsoft.com/office/drawing/2014/main" id="{E85301DB-1DE8-07C0-AE7D-2173A79CA7F9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9B608E4-616D-80F2-BB0B-67416CB26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507D7433-ED5D-38A2-8289-56F5879FA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31" y="3146740"/>
            <a:ext cx="8663654" cy="4442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altLang="it-IT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01E23B8-E99D-83B9-627D-15525C71F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31" y="1012445"/>
            <a:ext cx="8159169" cy="50353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</a:t>
            </a:r>
            <a:r>
              <a:rPr lang="it-IT" altLang="it-IT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machine learning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possono  analizzano grandi quantità di dati clinici, nutrizionali, psicologici.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Predire il rischio di </a:t>
            </a:r>
            <a:r>
              <a:rPr lang="it-IT" altLang="it-IT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weight-</a:t>
            </a:r>
            <a:r>
              <a:rPr lang="it-IT" altLang="it-IT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regain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depressione, disfunzioni </a:t>
            </a:r>
            <a:r>
              <a:rPr lang="it-IT" altLang="it-IT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alimnentari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drop-out.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L’utilizzato di ML hanno mostrato un accuratezza &gt;80% nel predire esiti post-operatori negativi.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 strumenti possono supportare il team nell’individuare pazienti a rischio.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 necessario però aumentare la  </a:t>
            </a: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trasparenza algoritmica e 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attualmente mancano di</a:t>
            </a: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validazione clinica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alt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altLang="it-IT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Queste 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tecnologie </a:t>
            </a:r>
            <a:r>
              <a:rPr kumimoji="0" lang="it-IT" altLang="it-IT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non sostituiscono il professionista umano e necessitano di adeguata supervisione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</a:t>
            </a:r>
            <a:r>
              <a:rPr lang="it-IT" altLang="it-IT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Elzayyat</a:t>
            </a:r>
            <a:r>
              <a:rPr lang="it-IT" altLang="it-IT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2025; </a:t>
            </a:r>
            <a:r>
              <a:rPr lang="it-IT" altLang="it-IT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Bektaş</a:t>
            </a:r>
            <a:r>
              <a:rPr lang="it-IT" altLang="it-IT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 2022</a:t>
            </a:r>
            <a:endParaRPr lang="it-IT" altLang="it-IT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it-IT" altLang="it-IT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Immagine 16" descr="Immagine che contiene schermata, Viso umano, ner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66A41140-7F6F-EA29-C5F4-7D7149D14F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4" b="11545"/>
          <a:stretch>
            <a:fillRect/>
          </a:stretch>
        </p:blipFill>
        <p:spPr>
          <a:xfrm>
            <a:off x="8278927" y="3042118"/>
            <a:ext cx="3384649" cy="30808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18" name="Group 5">
            <a:extLst>
              <a:ext uri="{FF2B5EF4-FFF2-40B4-BE49-F238E27FC236}">
                <a16:creationId xmlns:a16="http://schemas.microsoft.com/office/drawing/2014/main" id="{20A1D71C-EE7A-2FFA-7729-B8B109049047}"/>
              </a:ext>
            </a:extLst>
          </p:cNvPr>
          <p:cNvGrpSpPr/>
          <p:nvPr/>
        </p:nvGrpSpPr>
        <p:grpSpPr>
          <a:xfrm>
            <a:off x="11005083" y="2639875"/>
            <a:ext cx="4412396" cy="4003548"/>
            <a:chOff x="0" y="0"/>
            <a:chExt cx="812800" cy="812800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756C35F5-FCB7-AE27-8596-1598627EDDF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B3EE5F39-406C-9A4D-A770-6DA788E7EC2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2" name="Freeform 8">
            <a:extLst>
              <a:ext uri="{FF2B5EF4-FFF2-40B4-BE49-F238E27FC236}">
                <a16:creationId xmlns:a16="http://schemas.microsoft.com/office/drawing/2014/main" id="{E416B3B7-EF9F-CF48-1123-F03C66B8E35F}"/>
              </a:ext>
            </a:extLst>
          </p:cNvPr>
          <p:cNvSpPr/>
          <p:nvPr/>
        </p:nvSpPr>
        <p:spPr>
          <a:xfrm flipH="1">
            <a:off x="9922876" y="3702972"/>
            <a:ext cx="1534377" cy="2450024"/>
          </a:xfrm>
          <a:custGeom>
            <a:avLst/>
            <a:gdLst/>
            <a:ahLst/>
            <a:cxnLst/>
            <a:rect l="l" t="t" r="r" b="b"/>
            <a:pathLst>
              <a:path w="2469284" h="4409435">
                <a:moveTo>
                  <a:pt x="2469283" y="0"/>
                </a:moveTo>
                <a:lnTo>
                  <a:pt x="0" y="0"/>
                </a:lnTo>
                <a:lnTo>
                  <a:pt x="0" y="4409435"/>
                </a:lnTo>
                <a:lnTo>
                  <a:pt x="2469283" y="4409435"/>
                </a:lnTo>
                <a:lnTo>
                  <a:pt x="246928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8789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1229A-717D-8613-A10D-7EF928641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Quadrato">
            <a:extLst>
              <a:ext uri="{FF2B5EF4-FFF2-40B4-BE49-F238E27FC236}">
                <a16:creationId xmlns:a16="http://schemas.microsoft.com/office/drawing/2014/main" id="{5C4F6284-2860-DE5D-FA6D-CC103FC29D09}"/>
              </a:ext>
            </a:extLst>
          </p:cNvPr>
          <p:cNvSpPr/>
          <p:nvPr/>
        </p:nvSpPr>
        <p:spPr>
          <a:xfrm>
            <a:off x="-1370" y="-12252"/>
            <a:ext cx="12196762" cy="901583"/>
          </a:xfrm>
          <a:prstGeom prst="rect">
            <a:avLst/>
          </a:prstGeom>
          <a:solidFill>
            <a:srgbClr val="A20100"/>
          </a:solidFill>
          <a:ln w="12700">
            <a:noFill/>
            <a:miter lim="400000"/>
          </a:ln>
        </p:spPr>
        <p:txBody>
          <a:bodyPr lIns="35714" tIns="35714" rIns="35714" bIns="35714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sz="2531" dirty="0">
              <a:solidFill>
                <a:srgbClr val="FFFFFF"/>
              </a:solidFill>
            </a:endParaRPr>
          </a:p>
        </p:txBody>
      </p:sp>
      <p:pic>
        <p:nvPicPr>
          <p:cNvPr id="9" name="Immagine" descr="Immagine">
            <a:extLst>
              <a:ext uri="{FF2B5EF4-FFF2-40B4-BE49-F238E27FC236}">
                <a16:creationId xmlns:a16="http://schemas.microsoft.com/office/drawing/2014/main" id="{8FC047FD-51B4-AAAF-C4C6-33AECCEE8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3622"/>
            <a:ext cx="3258714" cy="8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B202A5A-DEC1-4599-2587-580D195D6A10}"/>
              </a:ext>
            </a:extLst>
          </p:cNvPr>
          <p:cNvSpPr txBox="1"/>
          <p:nvPr/>
        </p:nvSpPr>
        <p:spPr>
          <a:xfrm>
            <a:off x="5411450" y="245147"/>
            <a:ext cx="13867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LLM CHATBOT E INTELLIGENZA CONVERSAZIONALE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5A6480E-3ABF-0EDC-7FD3-388FA5B8F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31" y="3146740"/>
            <a:ext cx="8663654" cy="4442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altLang="it-IT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38E8D84-E17A-E7C4-BC84-5FE540C15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834" y="1492985"/>
            <a:ext cx="8798851" cy="41959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chatbot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basati su </a:t>
            </a:r>
            <a:r>
              <a:rPr kumimoji="0" lang="it-IT" altLang="it-IT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Large Language Models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(LLM)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per il supporto psicologico possono fornire: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Psicoeducazione e screening base (PHQ-9, GAD-7).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Supporto motivazionale h24.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altLang="it-IT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altLang="it-IT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Lawrence et al., 2024 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sottolinea alcune criticità: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Rischi: risposte non </a:t>
            </a:r>
            <a:r>
              <a:rPr lang="it-IT" altLang="it-IT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evidence-based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rinforzare </a:t>
            </a:r>
            <a:r>
              <a:rPr lang="it-IT" altLang="it-IT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bias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minore empatia.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Attenzione a </a:t>
            </a:r>
            <a:r>
              <a:rPr lang="it-IT" altLang="it-IT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privacy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dati sensibili (</a:t>
            </a: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GDPR - </a:t>
            </a:r>
            <a:r>
              <a:rPr lang="it-IT" altLang="it-IT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 Data </a:t>
            </a:r>
            <a:r>
              <a:rPr lang="it-IT" altLang="it-IT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Protection</a:t>
            </a:r>
            <a:r>
              <a:rPr lang="it-IT" altLang="it-IT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Regulation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raccomanda l’uso solo con </a:t>
            </a: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supervisione clinica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e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limitato a funzioni di supporto o triage, mai a diagnosi o terapia autonoma.</a:t>
            </a:r>
          </a:p>
        </p:txBody>
      </p:sp>
      <p:grpSp>
        <p:nvGrpSpPr>
          <p:cNvPr id="14" name="Group 5">
            <a:extLst>
              <a:ext uri="{FF2B5EF4-FFF2-40B4-BE49-F238E27FC236}">
                <a16:creationId xmlns:a16="http://schemas.microsoft.com/office/drawing/2014/main" id="{D2B333E1-0BF9-3E6E-A9D6-59D712C89F27}"/>
              </a:ext>
            </a:extLst>
          </p:cNvPr>
          <p:cNvGrpSpPr/>
          <p:nvPr/>
        </p:nvGrpSpPr>
        <p:grpSpPr>
          <a:xfrm>
            <a:off x="9443014" y="831901"/>
            <a:ext cx="4412396" cy="4003548"/>
            <a:chOff x="0" y="0"/>
            <a:chExt cx="812800" cy="812800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99C86990-1D50-BB7D-CAB4-82A281F36FD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4239690C-6F3E-1D00-2941-05EB99EF968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pic>
        <p:nvPicPr>
          <p:cNvPr id="17" name="Immagine 16" descr="Immagine che contiene test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ABB715DC-7158-97C3-3D5A-2034AA9FF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660" y="2393519"/>
            <a:ext cx="2471686" cy="3707530"/>
          </a:xfrm>
          <a:prstGeom prst="rect">
            <a:avLst/>
          </a:prstGeom>
        </p:spPr>
      </p:pic>
      <p:grpSp>
        <p:nvGrpSpPr>
          <p:cNvPr id="18" name="Group 5">
            <a:extLst>
              <a:ext uri="{FF2B5EF4-FFF2-40B4-BE49-F238E27FC236}">
                <a16:creationId xmlns:a16="http://schemas.microsoft.com/office/drawing/2014/main" id="{1A43C8FA-4790-C0AE-5120-41890B79A7EF}"/>
              </a:ext>
            </a:extLst>
          </p:cNvPr>
          <p:cNvGrpSpPr/>
          <p:nvPr/>
        </p:nvGrpSpPr>
        <p:grpSpPr>
          <a:xfrm>
            <a:off x="9443014" y="786931"/>
            <a:ext cx="4412396" cy="4003548"/>
            <a:chOff x="0" y="0"/>
            <a:chExt cx="812800" cy="812800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04600FA2-F8E8-A723-570A-C68505A918B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261D6A48-2C8F-1522-AD7C-4A07DF34498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pic>
        <p:nvPicPr>
          <p:cNvPr id="21" name="Immagine 20" descr="Immagine che contiene test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CD5B657B-6603-BF10-02F9-7A0F9DEBB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12" y="2348549"/>
            <a:ext cx="2471686" cy="3707530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id="{463EAF19-C6A8-AC91-DF8B-426059F3B2B5}"/>
              </a:ext>
            </a:extLst>
          </p:cNvPr>
          <p:cNvGrpSpPr/>
          <p:nvPr/>
        </p:nvGrpSpPr>
        <p:grpSpPr>
          <a:xfrm>
            <a:off x="7891919" y="2525264"/>
            <a:ext cx="615386" cy="214577"/>
            <a:chOff x="0" y="0"/>
            <a:chExt cx="1146765" cy="444771"/>
          </a:xfrm>
        </p:grpSpPr>
        <p:grpSp>
          <p:nvGrpSpPr>
            <p:cNvPr id="30" name="Group 3">
              <a:extLst>
                <a:ext uri="{FF2B5EF4-FFF2-40B4-BE49-F238E27FC236}">
                  <a16:creationId xmlns:a16="http://schemas.microsoft.com/office/drawing/2014/main" id="{02B997D7-AD6D-DFB5-0F33-B582AF01A254}"/>
                </a:ext>
              </a:extLst>
            </p:cNvPr>
            <p:cNvGrpSpPr/>
            <p:nvPr/>
          </p:nvGrpSpPr>
          <p:grpSpPr>
            <a:xfrm>
              <a:off x="0" y="0"/>
              <a:ext cx="444771" cy="444771"/>
              <a:chOff x="0" y="0"/>
              <a:chExt cx="812800" cy="812800"/>
            </a:xfrm>
          </p:grpSpPr>
          <p:sp>
            <p:nvSpPr>
              <p:cNvPr id="34" name="Freeform 4">
                <a:extLst>
                  <a:ext uri="{FF2B5EF4-FFF2-40B4-BE49-F238E27FC236}">
                    <a16:creationId xmlns:a16="http://schemas.microsoft.com/office/drawing/2014/main" id="{932C4DC3-7113-BBBF-DBE1-AB0141E6E94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" name="TextBox 5">
                <a:extLst>
                  <a:ext uri="{FF2B5EF4-FFF2-40B4-BE49-F238E27FC236}">
                    <a16:creationId xmlns:a16="http://schemas.microsoft.com/office/drawing/2014/main" id="{8AFEE5D3-166D-A96C-DA3C-FD3A0DD7C63E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grpSp>
          <p:nvGrpSpPr>
            <p:cNvPr id="31" name="Group 6">
              <a:extLst>
                <a:ext uri="{FF2B5EF4-FFF2-40B4-BE49-F238E27FC236}">
                  <a16:creationId xmlns:a16="http://schemas.microsoft.com/office/drawing/2014/main" id="{6F71A341-3430-6968-D9E5-24A3BB108A27}"/>
                </a:ext>
              </a:extLst>
            </p:cNvPr>
            <p:cNvGrpSpPr/>
            <p:nvPr/>
          </p:nvGrpSpPr>
          <p:grpSpPr>
            <a:xfrm>
              <a:off x="701994" y="0"/>
              <a:ext cx="444771" cy="444771"/>
              <a:chOff x="0" y="0"/>
              <a:chExt cx="812800" cy="812800"/>
            </a:xfrm>
          </p:grpSpPr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BA9DEA77-FE7F-5D4A-8CB3-6CEAB6015E5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" name="TextBox 8">
                <a:extLst>
                  <a:ext uri="{FF2B5EF4-FFF2-40B4-BE49-F238E27FC236}">
                    <a16:creationId xmlns:a16="http://schemas.microsoft.com/office/drawing/2014/main" id="{05B5A696-A09C-EA58-8C5E-867D47EB1C4E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7071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378F7-BF97-8A65-F2E7-0B1B8A17F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">
            <a:extLst>
              <a:ext uri="{FF2B5EF4-FFF2-40B4-BE49-F238E27FC236}">
                <a16:creationId xmlns:a16="http://schemas.microsoft.com/office/drawing/2014/main" id="{A77DFF3B-D220-9BF7-211D-65B63E57D318}"/>
              </a:ext>
            </a:extLst>
          </p:cNvPr>
          <p:cNvGrpSpPr/>
          <p:nvPr/>
        </p:nvGrpSpPr>
        <p:grpSpPr>
          <a:xfrm>
            <a:off x="9699484" y="881886"/>
            <a:ext cx="4412396" cy="4003548"/>
            <a:chOff x="0" y="0"/>
            <a:chExt cx="812800" cy="812800"/>
          </a:xfrm>
        </p:grpSpPr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5BB6373F-EF1B-70FC-CCD2-150E0B83EA7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56" name="TextBox 7">
              <a:extLst>
                <a:ext uri="{FF2B5EF4-FFF2-40B4-BE49-F238E27FC236}">
                  <a16:creationId xmlns:a16="http://schemas.microsoft.com/office/drawing/2014/main" id="{7DF80D42-7A17-FC8A-E7A4-3294780F0A0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8" name="Quadrato">
            <a:extLst>
              <a:ext uri="{FF2B5EF4-FFF2-40B4-BE49-F238E27FC236}">
                <a16:creationId xmlns:a16="http://schemas.microsoft.com/office/drawing/2014/main" id="{E2778AC1-BA26-EDB8-A735-277963544414}"/>
              </a:ext>
            </a:extLst>
          </p:cNvPr>
          <p:cNvSpPr/>
          <p:nvPr/>
        </p:nvSpPr>
        <p:spPr>
          <a:xfrm>
            <a:off x="-1370" y="-12252"/>
            <a:ext cx="12196762" cy="901583"/>
          </a:xfrm>
          <a:prstGeom prst="rect">
            <a:avLst/>
          </a:prstGeom>
          <a:solidFill>
            <a:srgbClr val="A20100"/>
          </a:solidFill>
          <a:ln w="12700">
            <a:noFill/>
            <a:miter lim="400000"/>
          </a:ln>
        </p:spPr>
        <p:txBody>
          <a:bodyPr lIns="35714" tIns="35714" rIns="35714" bIns="35714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sz="2531" dirty="0">
              <a:solidFill>
                <a:srgbClr val="FFFFFF"/>
              </a:solidFill>
            </a:endParaRPr>
          </a:p>
        </p:txBody>
      </p:sp>
      <p:pic>
        <p:nvPicPr>
          <p:cNvPr id="9" name="Immagine" descr="Immagine">
            <a:extLst>
              <a:ext uri="{FF2B5EF4-FFF2-40B4-BE49-F238E27FC236}">
                <a16:creationId xmlns:a16="http://schemas.microsoft.com/office/drawing/2014/main" id="{649938A9-F7F2-B61A-962D-47804F98F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3622"/>
            <a:ext cx="3258714" cy="8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50FA064-1AA5-6C4D-A4EE-9BC1723274F6}"/>
              </a:ext>
            </a:extLst>
          </p:cNvPr>
          <p:cNvSpPr txBox="1"/>
          <p:nvPr/>
        </p:nvSpPr>
        <p:spPr>
          <a:xfrm>
            <a:off x="7465103" y="315769"/>
            <a:ext cx="13867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VR E TRAINING COGNITIVO DIGITALE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FC55B7-36B2-36CB-C58E-52C470F00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0" name="Immagine 49" descr="Immagine che contiene disegno, schizzo, clipart, Line art&#10;&#10;Il contenuto generato dall'IA potrebbe non essere corretto.">
            <a:extLst>
              <a:ext uri="{FF2B5EF4-FFF2-40B4-BE49-F238E27FC236}">
                <a16:creationId xmlns:a16="http://schemas.microsoft.com/office/drawing/2014/main" id="{BE0E7FE6-90AC-6577-BE9A-758901F67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910" y="2053650"/>
            <a:ext cx="4048828" cy="4048828"/>
          </a:xfrm>
          <a:prstGeom prst="rect">
            <a:avLst/>
          </a:prstGeom>
        </p:spPr>
      </p:pic>
      <p:sp>
        <p:nvSpPr>
          <p:cNvPr id="51" name="Rettangolo 50">
            <a:extLst>
              <a:ext uri="{FF2B5EF4-FFF2-40B4-BE49-F238E27FC236}">
                <a16:creationId xmlns:a16="http://schemas.microsoft.com/office/drawing/2014/main" id="{041FE6B0-A6A1-9A56-19A1-CD8523AABFB2}"/>
              </a:ext>
            </a:extLst>
          </p:cNvPr>
          <p:cNvSpPr/>
          <p:nvPr/>
        </p:nvSpPr>
        <p:spPr>
          <a:xfrm>
            <a:off x="8154648" y="2283316"/>
            <a:ext cx="1888761" cy="24535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Freeform 20">
            <a:extLst>
              <a:ext uri="{FF2B5EF4-FFF2-40B4-BE49-F238E27FC236}">
                <a16:creationId xmlns:a16="http://schemas.microsoft.com/office/drawing/2014/main" id="{D9D3A9D7-F053-2FAB-788C-8B719C94F470}"/>
              </a:ext>
            </a:extLst>
          </p:cNvPr>
          <p:cNvSpPr/>
          <p:nvPr/>
        </p:nvSpPr>
        <p:spPr>
          <a:xfrm>
            <a:off x="8333277" y="3402166"/>
            <a:ext cx="2129852" cy="1439653"/>
          </a:xfrm>
          <a:custGeom>
            <a:avLst/>
            <a:gdLst/>
            <a:ahLst/>
            <a:cxnLst/>
            <a:rect l="l" t="t" r="r" b="b"/>
            <a:pathLst>
              <a:path w="4174151" h="2577586">
                <a:moveTo>
                  <a:pt x="0" y="0"/>
                </a:moveTo>
                <a:lnTo>
                  <a:pt x="4174151" y="0"/>
                </a:lnTo>
                <a:lnTo>
                  <a:pt x="4174151" y="2577587"/>
                </a:lnTo>
                <a:lnTo>
                  <a:pt x="0" y="25775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Freeform 17">
            <a:extLst>
              <a:ext uri="{FF2B5EF4-FFF2-40B4-BE49-F238E27FC236}">
                <a16:creationId xmlns:a16="http://schemas.microsoft.com/office/drawing/2014/main" id="{62985ACC-DB80-4E18-5DFC-934BE6F4D9A9}"/>
              </a:ext>
            </a:extLst>
          </p:cNvPr>
          <p:cNvSpPr/>
          <p:nvPr/>
        </p:nvSpPr>
        <p:spPr>
          <a:xfrm>
            <a:off x="8649320" y="2283316"/>
            <a:ext cx="1484027" cy="1148829"/>
          </a:xfrm>
          <a:custGeom>
            <a:avLst/>
            <a:gdLst/>
            <a:ahLst/>
            <a:cxnLst/>
            <a:rect l="l" t="t" r="r" b="b"/>
            <a:pathLst>
              <a:path w="3320517" h="3211648">
                <a:moveTo>
                  <a:pt x="0" y="0"/>
                </a:moveTo>
                <a:lnTo>
                  <a:pt x="3320517" y="0"/>
                </a:lnTo>
                <a:lnTo>
                  <a:pt x="3320517" y="3211648"/>
                </a:lnTo>
                <a:lnTo>
                  <a:pt x="0" y="32116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7" name="Group 2">
            <a:extLst>
              <a:ext uri="{FF2B5EF4-FFF2-40B4-BE49-F238E27FC236}">
                <a16:creationId xmlns:a16="http://schemas.microsoft.com/office/drawing/2014/main" id="{15270DB9-F114-CDE9-D1FB-CCE1DCA60D08}"/>
              </a:ext>
            </a:extLst>
          </p:cNvPr>
          <p:cNvGrpSpPr/>
          <p:nvPr/>
        </p:nvGrpSpPr>
        <p:grpSpPr>
          <a:xfrm>
            <a:off x="8335120" y="4438131"/>
            <a:ext cx="411846" cy="214577"/>
            <a:chOff x="0" y="0"/>
            <a:chExt cx="1146765" cy="444771"/>
          </a:xfrm>
          <a:noFill/>
        </p:grpSpPr>
        <p:grpSp>
          <p:nvGrpSpPr>
            <p:cNvPr id="58" name="Group 3">
              <a:extLst>
                <a:ext uri="{FF2B5EF4-FFF2-40B4-BE49-F238E27FC236}">
                  <a16:creationId xmlns:a16="http://schemas.microsoft.com/office/drawing/2014/main" id="{DC01AB09-3367-76C9-EC40-5DCB643D3345}"/>
                </a:ext>
              </a:extLst>
            </p:cNvPr>
            <p:cNvGrpSpPr/>
            <p:nvPr/>
          </p:nvGrpSpPr>
          <p:grpSpPr>
            <a:xfrm>
              <a:off x="0" y="0"/>
              <a:ext cx="444771" cy="444771"/>
              <a:chOff x="0" y="0"/>
              <a:chExt cx="812800" cy="812800"/>
            </a:xfrm>
            <a:grpFill/>
          </p:grpSpPr>
          <p:sp>
            <p:nvSpPr>
              <p:cNvPr id="62" name="Freeform 4">
                <a:extLst>
                  <a:ext uri="{FF2B5EF4-FFF2-40B4-BE49-F238E27FC236}">
                    <a16:creationId xmlns:a16="http://schemas.microsoft.com/office/drawing/2014/main" id="{79735B77-E6F4-E5CB-02D5-46633AA971A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" name="TextBox 5">
                <a:extLst>
                  <a:ext uri="{FF2B5EF4-FFF2-40B4-BE49-F238E27FC236}">
                    <a16:creationId xmlns:a16="http://schemas.microsoft.com/office/drawing/2014/main" id="{8DF75888-590A-F278-DB0A-0710D9436193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grpFill/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grpSp>
          <p:nvGrpSpPr>
            <p:cNvPr id="59" name="Group 6">
              <a:extLst>
                <a:ext uri="{FF2B5EF4-FFF2-40B4-BE49-F238E27FC236}">
                  <a16:creationId xmlns:a16="http://schemas.microsoft.com/office/drawing/2014/main" id="{A3C729E0-F3C5-970C-6E13-D9AB4DFA3B1E}"/>
                </a:ext>
              </a:extLst>
            </p:cNvPr>
            <p:cNvGrpSpPr/>
            <p:nvPr/>
          </p:nvGrpSpPr>
          <p:grpSpPr>
            <a:xfrm>
              <a:off x="701994" y="0"/>
              <a:ext cx="444771" cy="444771"/>
              <a:chOff x="0" y="0"/>
              <a:chExt cx="812800" cy="812800"/>
            </a:xfrm>
            <a:grpFill/>
          </p:grpSpPr>
          <p:sp>
            <p:nvSpPr>
              <p:cNvPr id="60" name="Freeform 7">
                <a:extLst>
                  <a:ext uri="{FF2B5EF4-FFF2-40B4-BE49-F238E27FC236}">
                    <a16:creationId xmlns:a16="http://schemas.microsoft.com/office/drawing/2014/main" id="{B5040CFC-36B3-DAC8-8242-875360BF59B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" name="TextBox 8">
                <a:extLst>
                  <a:ext uri="{FF2B5EF4-FFF2-40B4-BE49-F238E27FC236}">
                    <a16:creationId xmlns:a16="http://schemas.microsoft.com/office/drawing/2014/main" id="{7351A127-5D73-7747-2517-3F3C9F2E8E8D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grpFill/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</p:grpSp>
      <p:sp>
        <p:nvSpPr>
          <p:cNvPr id="64" name="Rectangle 2">
            <a:extLst>
              <a:ext uri="{FF2B5EF4-FFF2-40B4-BE49-F238E27FC236}">
                <a16:creationId xmlns:a16="http://schemas.microsoft.com/office/drawing/2014/main" id="{3BB2D4C6-F087-E2BE-5E1F-46E756D0A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30" y="1950070"/>
            <a:ext cx="7771263" cy="29578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 </a:t>
            </a: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realtà virtuale (VR)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e il </a:t>
            </a: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cognitivo digitale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rappresentano un’ulteriore opportunità nel complesso ecosistema dell’innovazione tecnologica.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VR → esposizione controllata, regolazione emotiva interventi sulla distorsione dell’immagine corporea.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Inhibitory</a:t>
            </a: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control task (ICT):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potenzia controllo degli impulsi alimentari.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Mancano TCR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Sono strumenti promettenti, se integrati con CBT tradizionale.</a:t>
            </a:r>
          </a:p>
        </p:txBody>
      </p:sp>
      <p:grpSp>
        <p:nvGrpSpPr>
          <p:cNvPr id="65" name="Group 2">
            <a:extLst>
              <a:ext uri="{FF2B5EF4-FFF2-40B4-BE49-F238E27FC236}">
                <a16:creationId xmlns:a16="http://schemas.microsoft.com/office/drawing/2014/main" id="{D62A4113-E0FB-0321-BEA6-4E62DF2E7227}"/>
              </a:ext>
            </a:extLst>
          </p:cNvPr>
          <p:cNvGrpSpPr/>
          <p:nvPr/>
        </p:nvGrpSpPr>
        <p:grpSpPr>
          <a:xfrm>
            <a:off x="9443014" y="1492303"/>
            <a:ext cx="615386" cy="214577"/>
            <a:chOff x="0" y="0"/>
            <a:chExt cx="1146765" cy="444771"/>
          </a:xfrm>
        </p:grpSpPr>
        <p:grpSp>
          <p:nvGrpSpPr>
            <p:cNvPr id="66" name="Group 3">
              <a:extLst>
                <a:ext uri="{FF2B5EF4-FFF2-40B4-BE49-F238E27FC236}">
                  <a16:creationId xmlns:a16="http://schemas.microsoft.com/office/drawing/2014/main" id="{9F49FF9B-9389-C8F2-6469-C3699207E0B3}"/>
                </a:ext>
              </a:extLst>
            </p:cNvPr>
            <p:cNvGrpSpPr/>
            <p:nvPr/>
          </p:nvGrpSpPr>
          <p:grpSpPr>
            <a:xfrm>
              <a:off x="0" y="0"/>
              <a:ext cx="444771" cy="444771"/>
              <a:chOff x="0" y="0"/>
              <a:chExt cx="812800" cy="812800"/>
            </a:xfrm>
          </p:grpSpPr>
          <p:sp>
            <p:nvSpPr>
              <p:cNvPr id="70" name="Freeform 4">
                <a:extLst>
                  <a:ext uri="{FF2B5EF4-FFF2-40B4-BE49-F238E27FC236}">
                    <a16:creationId xmlns:a16="http://schemas.microsoft.com/office/drawing/2014/main" id="{F07D4296-E6BD-1011-997A-E616CEC6CAB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1" name="TextBox 5">
                <a:extLst>
                  <a:ext uri="{FF2B5EF4-FFF2-40B4-BE49-F238E27FC236}">
                    <a16:creationId xmlns:a16="http://schemas.microsoft.com/office/drawing/2014/main" id="{B87E8837-3877-B7F3-BEA4-F08F5D02FE04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grpSp>
          <p:nvGrpSpPr>
            <p:cNvPr id="67" name="Group 6">
              <a:extLst>
                <a:ext uri="{FF2B5EF4-FFF2-40B4-BE49-F238E27FC236}">
                  <a16:creationId xmlns:a16="http://schemas.microsoft.com/office/drawing/2014/main" id="{25C8D26D-38A5-3001-7DA4-42E200308783}"/>
                </a:ext>
              </a:extLst>
            </p:cNvPr>
            <p:cNvGrpSpPr/>
            <p:nvPr/>
          </p:nvGrpSpPr>
          <p:grpSpPr>
            <a:xfrm>
              <a:off x="701994" y="0"/>
              <a:ext cx="444771" cy="444771"/>
              <a:chOff x="0" y="0"/>
              <a:chExt cx="812800" cy="812800"/>
            </a:xfrm>
          </p:grpSpPr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42784DDF-5267-4EDA-20D1-DE7AB98CF13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BC1BAD8F-0320-880E-79FA-8475C8FAFEF6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</p:grp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4AE93C53-DF54-A086-ECE4-724CEBF93A9A}"/>
              </a:ext>
            </a:extLst>
          </p:cNvPr>
          <p:cNvSpPr txBox="1"/>
          <p:nvPr/>
        </p:nvSpPr>
        <p:spPr>
          <a:xfrm>
            <a:off x="3658580" y="5356278"/>
            <a:ext cx="11479245" cy="432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1800" b="1" i="1" dirty="0">
                <a:solidFill>
                  <a:srgbClr val="000000"/>
                </a:solidFill>
                <a:latin typeface="Calibri" panose="020F0502020204030204" pitchFamily="34" charset="0"/>
                <a:ea typeface="Inter Italics"/>
                <a:cs typeface="Calibri" panose="020F0502020204030204" pitchFamily="34" charset="0"/>
                <a:sym typeface="Inter Italics"/>
              </a:rPr>
              <a:t>Riva, 2011; Cardi et al., 2022; Keeler et al., 2022</a:t>
            </a:r>
          </a:p>
        </p:txBody>
      </p:sp>
      <p:sp>
        <p:nvSpPr>
          <p:cNvPr id="74" name="Freeform 18">
            <a:extLst>
              <a:ext uri="{FF2B5EF4-FFF2-40B4-BE49-F238E27FC236}">
                <a16:creationId xmlns:a16="http://schemas.microsoft.com/office/drawing/2014/main" id="{E6E158EF-E78C-C56E-CE39-C23E462873DC}"/>
              </a:ext>
            </a:extLst>
          </p:cNvPr>
          <p:cNvSpPr/>
          <p:nvPr/>
        </p:nvSpPr>
        <p:spPr>
          <a:xfrm>
            <a:off x="570700" y="5299197"/>
            <a:ext cx="1163738" cy="669471"/>
          </a:xfrm>
          <a:custGeom>
            <a:avLst/>
            <a:gdLst/>
            <a:ahLst/>
            <a:cxnLst/>
            <a:rect l="l" t="t" r="r" b="b"/>
            <a:pathLst>
              <a:path w="2327476" h="1015962">
                <a:moveTo>
                  <a:pt x="0" y="0"/>
                </a:moveTo>
                <a:lnTo>
                  <a:pt x="2327476" y="0"/>
                </a:lnTo>
                <a:lnTo>
                  <a:pt x="2327476" y="1015961"/>
                </a:lnTo>
                <a:lnTo>
                  <a:pt x="0" y="10159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519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167CA-EE22-DF07-7857-C85358F44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Quadrato">
            <a:extLst>
              <a:ext uri="{FF2B5EF4-FFF2-40B4-BE49-F238E27FC236}">
                <a16:creationId xmlns:a16="http://schemas.microsoft.com/office/drawing/2014/main" id="{E96E8961-8A84-9168-C339-4CD7435CB3A9}"/>
              </a:ext>
            </a:extLst>
          </p:cNvPr>
          <p:cNvSpPr/>
          <p:nvPr/>
        </p:nvSpPr>
        <p:spPr>
          <a:xfrm>
            <a:off x="-1370" y="-12252"/>
            <a:ext cx="12196762" cy="901583"/>
          </a:xfrm>
          <a:prstGeom prst="rect">
            <a:avLst/>
          </a:prstGeom>
          <a:solidFill>
            <a:srgbClr val="A20100"/>
          </a:solidFill>
          <a:ln w="12700">
            <a:noFill/>
            <a:miter lim="400000"/>
          </a:ln>
        </p:spPr>
        <p:txBody>
          <a:bodyPr lIns="35714" tIns="35714" rIns="35714" bIns="35714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sz="2531" dirty="0">
              <a:solidFill>
                <a:srgbClr val="FFFFFF"/>
              </a:solidFill>
            </a:endParaRPr>
          </a:p>
        </p:txBody>
      </p:sp>
      <p:pic>
        <p:nvPicPr>
          <p:cNvPr id="9" name="Immagine" descr="Immagine">
            <a:extLst>
              <a:ext uri="{FF2B5EF4-FFF2-40B4-BE49-F238E27FC236}">
                <a16:creationId xmlns:a16="http://schemas.microsoft.com/office/drawing/2014/main" id="{53A9AAD2-BBB9-E8BE-75DE-F26B98477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3622"/>
            <a:ext cx="3258714" cy="8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4BA59D5-239C-EF14-6AC8-73D0F3A3067E}"/>
              </a:ext>
            </a:extLst>
          </p:cNvPr>
          <p:cNvSpPr txBox="1"/>
          <p:nvPr/>
        </p:nvSpPr>
        <p:spPr>
          <a:xfrm>
            <a:off x="8079696" y="330759"/>
            <a:ext cx="147069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PROSPETTIVE E CONCLUSIONI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ACBD25-F3C7-F638-C037-4513DB37C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57" name="Group 2">
            <a:extLst>
              <a:ext uri="{FF2B5EF4-FFF2-40B4-BE49-F238E27FC236}">
                <a16:creationId xmlns:a16="http://schemas.microsoft.com/office/drawing/2014/main" id="{8E25559D-65F4-8C46-FAB2-CE489255A9A9}"/>
              </a:ext>
            </a:extLst>
          </p:cNvPr>
          <p:cNvGrpSpPr/>
          <p:nvPr/>
        </p:nvGrpSpPr>
        <p:grpSpPr>
          <a:xfrm>
            <a:off x="8335120" y="4438131"/>
            <a:ext cx="411846" cy="214577"/>
            <a:chOff x="0" y="0"/>
            <a:chExt cx="1146765" cy="444771"/>
          </a:xfrm>
          <a:noFill/>
        </p:grpSpPr>
        <p:grpSp>
          <p:nvGrpSpPr>
            <p:cNvPr id="58" name="Group 3">
              <a:extLst>
                <a:ext uri="{FF2B5EF4-FFF2-40B4-BE49-F238E27FC236}">
                  <a16:creationId xmlns:a16="http://schemas.microsoft.com/office/drawing/2014/main" id="{720E48C9-9131-0903-9BAC-8B6AFE543D7B}"/>
                </a:ext>
              </a:extLst>
            </p:cNvPr>
            <p:cNvGrpSpPr/>
            <p:nvPr/>
          </p:nvGrpSpPr>
          <p:grpSpPr>
            <a:xfrm>
              <a:off x="0" y="0"/>
              <a:ext cx="444771" cy="444771"/>
              <a:chOff x="0" y="0"/>
              <a:chExt cx="812800" cy="812800"/>
            </a:xfrm>
            <a:grpFill/>
          </p:grpSpPr>
          <p:sp>
            <p:nvSpPr>
              <p:cNvPr id="62" name="Freeform 4">
                <a:extLst>
                  <a:ext uri="{FF2B5EF4-FFF2-40B4-BE49-F238E27FC236}">
                    <a16:creationId xmlns:a16="http://schemas.microsoft.com/office/drawing/2014/main" id="{222505B2-8158-EE85-6654-CB05D7090D4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" name="TextBox 5">
                <a:extLst>
                  <a:ext uri="{FF2B5EF4-FFF2-40B4-BE49-F238E27FC236}">
                    <a16:creationId xmlns:a16="http://schemas.microsoft.com/office/drawing/2014/main" id="{47980A75-EC0D-6ABE-EB3D-A241577B6306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grpFill/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grpSp>
          <p:nvGrpSpPr>
            <p:cNvPr id="59" name="Group 6">
              <a:extLst>
                <a:ext uri="{FF2B5EF4-FFF2-40B4-BE49-F238E27FC236}">
                  <a16:creationId xmlns:a16="http://schemas.microsoft.com/office/drawing/2014/main" id="{29505E1F-D417-E109-3538-19527D362ED2}"/>
                </a:ext>
              </a:extLst>
            </p:cNvPr>
            <p:cNvGrpSpPr/>
            <p:nvPr/>
          </p:nvGrpSpPr>
          <p:grpSpPr>
            <a:xfrm>
              <a:off x="701994" y="0"/>
              <a:ext cx="444771" cy="444771"/>
              <a:chOff x="0" y="0"/>
              <a:chExt cx="812800" cy="812800"/>
            </a:xfrm>
            <a:grpFill/>
          </p:grpSpPr>
          <p:sp>
            <p:nvSpPr>
              <p:cNvPr id="60" name="Freeform 7">
                <a:extLst>
                  <a:ext uri="{FF2B5EF4-FFF2-40B4-BE49-F238E27FC236}">
                    <a16:creationId xmlns:a16="http://schemas.microsoft.com/office/drawing/2014/main" id="{FD40C90E-C9A2-E9F3-09F7-E8A3AB9F08B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" name="TextBox 8">
                <a:extLst>
                  <a:ext uri="{FF2B5EF4-FFF2-40B4-BE49-F238E27FC236}">
                    <a16:creationId xmlns:a16="http://schemas.microsoft.com/office/drawing/2014/main" id="{6D1911D0-3C1F-18AC-D321-01D0D75A65D4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grpFill/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</p:grpSp>
      <p:sp>
        <p:nvSpPr>
          <p:cNvPr id="3" name="Rectangle 1">
            <a:extLst>
              <a:ext uri="{FF2B5EF4-FFF2-40B4-BE49-F238E27FC236}">
                <a16:creationId xmlns:a16="http://schemas.microsoft.com/office/drawing/2014/main" id="{542182EE-C868-4213-2604-C902E1419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118" y="1817494"/>
            <a:ext cx="9104752" cy="42043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futuro sarà </a:t>
            </a: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ibrido: umano + digitale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 predittiva, chatbot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supervisionati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VR e </a:t>
            </a:r>
            <a:r>
              <a:rPr lang="it-IT" altLang="it-IT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</a:t>
            </a:r>
            <a:r>
              <a:rPr lang="it-IT" altLang="it-IT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therapeutics</a:t>
            </a:r>
            <a:r>
              <a:rPr lang="it-IT" altLang="it-IT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altLang="it-IT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DxT</a:t>
            </a:r>
            <a:r>
              <a:rPr lang="it-IT" altLang="it-IT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integrati nella cura.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tecnologia </a:t>
            </a: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amplia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non sostituisce, la relazione terapeutica.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Serve sempre la guida empatica del clinico.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Approccio etico, personalizzato e multidisciplinare.</a:t>
            </a:r>
          </a:p>
          <a:p>
            <a:pPr lvl="0">
              <a:lnSpc>
                <a:spcPct val="150000"/>
              </a:lnSpc>
            </a:pPr>
            <a:endParaRPr kumimoji="0" lang="it-IT" altLang="it-IT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Come direbbe Lawrence: </a:t>
            </a:r>
            <a:r>
              <a:rPr kumimoji="0" lang="it-IT" altLang="it-IT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“l’IA può parlare, ma non può ascoltare con empatia; può imparare, ma non può comprendere il dolore”. </a:t>
            </a:r>
          </a:p>
          <a:p>
            <a:pPr>
              <a:lnSpc>
                <a:spcPct val="150000"/>
              </a:lnSpc>
            </a:pPr>
            <a:endParaRPr lang="it-IT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Ed è proprio questa differenza che ci ricorda cosa significa davvero “cura”.</a:t>
            </a:r>
          </a:p>
        </p:txBody>
      </p:sp>
      <p:sp>
        <p:nvSpPr>
          <p:cNvPr id="4" name="Freeform 17">
            <a:extLst>
              <a:ext uri="{FF2B5EF4-FFF2-40B4-BE49-F238E27FC236}">
                <a16:creationId xmlns:a16="http://schemas.microsoft.com/office/drawing/2014/main" id="{03867F51-A767-194A-74A4-A276C68563F3}"/>
              </a:ext>
            </a:extLst>
          </p:cNvPr>
          <p:cNvSpPr/>
          <p:nvPr/>
        </p:nvSpPr>
        <p:spPr>
          <a:xfrm>
            <a:off x="9994536" y="1527699"/>
            <a:ext cx="1996894" cy="1978702"/>
          </a:xfrm>
          <a:custGeom>
            <a:avLst/>
            <a:gdLst/>
            <a:ahLst/>
            <a:cxnLst/>
            <a:rect l="l" t="t" r="r" b="b"/>
            <a:pathLst>
              <a:path w="3171613" h="3171613">
                <a:moveTo>
                  <a:pt x="0" y="0"/>
                </a:moveTo>
                <a:lnTo>
                  <a:pt x="3171613" y="0"/>
                </a:lnTo>
                <a:lnTo>
                  <a:pt x="3171613" y="3171614"/>
                </a:lnTo>
                <a:lnTo>
                  <a:pt x="0" y="3171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18">
            <a:extLst>
              <a:ext uri="{FF2B5EF4-FFF2-40B4-BE49-F238E27FC236}">
                <a16:creationId xmlns:a16="http://schemas.microsoft.com/office/drawing/2014/main" id="{BF227DDC-8A0B-33ED-18EC-0CB4053B10F3}"/>
              </a:ext>
            </a:extLst>
          </p:cNvPr>
          <p:cNvSpPr/>
          <p:nvPr/>
        </p:nvSpPr>
        <p:spPr>
          <a:xfrm>
            <a:off x="10133062" y="3919672"/>
            <a:ext cx="1578820" cy="1701639"/>
          </a:xfrm>
          <a:custGeom>
            <a:avLst/>
            <a:gdLst/>
            <a:ahLst/>
            <a:cxnLst/>
            <a:rect l="l" t="t" r="r" b="b"/>
            <a:pathLst>
              <a:path w="2445880" h="2607339">
                <a:moveTo>
                  <a:pt x="0" y="0"/>
                </a:moveTo>
                <a:lnTo>
                  <a:pt x="2445880" y="0"/>
                </a:lnTo>
                <a:lnTo>
                  <a:pt x="2445880" y="2607339"/>
                </a:lnTo>
                <a:lnTo>
                  <a:pt x="0" y="2607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409318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14180</TotalTime>
  <Words>1663</Words>
  <Application>Microsoft Macintosh PowerPoint</Application>
  <PresentationFormat>Widescreen</PresentationFormat>
  <Paragraphs>97</Paragraphs>
  <Slides>10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5" baseType="lpstr">
      <vt:lpstr>Arial</vt:lpstr>
      <vt:lpstr>Calibri</vt:lpstr>
      <vt:lpstr>Inter Medium</vt:lpstr>
      <vt:lpstr>Wingdings</vt:lpstr>
      <vt:lpstr>RetrospectVTI</vt:lpstr>
      <vt:lpstr>Dall’AI alle APP Come usare la tecnologia per il supporto psicologico dei pazienti bariatrici?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Schiff Sami</cp:lastModifiedBy>
  <cp:revision>53</cp:revision>
  <dcterms:created xsi:type="dcterms:W3CDTF">2022-02-27T17:36:31Z</dcterms:created>
  <dcterms:modified xsi:type="dcterms:W3CDTF">2025-10-30T09:44:46Z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